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418" r:id="rId4"/>
    <p:sldId id="439" r:id="rId5"/>
    <p:sldId id="458" r:id="rId6"/>
    <p:sldId id="419" r:id="rId7"/>
    <p:sldId id="420" r:id="rId8"/>
    <p:sldId id="459" r:id="rId9"/>
    <p:sldId id="460" r:id="rId10"/>
    <p:sldId id="421" r:id="rId11"/>
    <p:sldId id="422" r:id="rId12"/>
    <p:sldId id="455" r:id="rId13"/>
    <p:sldId id="468" r:id="rId14"/>
    <p:sldId id="463" r:id="rId15"/>
    <p:sldId id="469" r:id="rId16"/>
    <p:sldId id="454" r:id="rId17"/>
    <p:sldId id="456" r:id="rId18"/>
    <p:sldId id="467" r:id="rId19"/>
    <p:sldId id="432" r:id="rId20"/>
    <p:sldId id="433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6015" autoAdjust="0"/>
  </p:normalViewPr>
  <p:slideViewPr>
    <p:cSldViewPr snapToObjects="1">
      <p:cViewPr>
        <p:scale>
          <a:sx n="39" d="100"/>
          <a:sy n="39" d="100"/>
        </p:scale>
        <p:origin x="-1109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D7D15B60-F258-41B9-BFB9-1D38730E7B08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E616810E-AD37-4E14-94D6-0C8DD578A4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1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A980-81F5-4BFB-9E53-C3E7E8C0FB39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34EF4-CF62-6D4A-BE9C-8E4120AE7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4A6C-70F6-4356-9CBB-FC2D5B9CCE62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EF4-CF62-6D4A-BE9C-8E4120AE7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52DD-D96C-498E-98AF-FB9C61D722AF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EF4-CF62-6D4A-BE9C-8E4120AE7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37D3-2862-452A-BB7D-80E28DC27302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D13F7-4D53-455D-916C-9DE062116E5C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F9D4-FE41-4869-8DC5-B7CF9FA2DEE5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609-F827-4C18-9EBA-12C1AA71D99F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DC-5910-486C-AB5D-AD2D8F06A0F8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F351-20D9-40D9-B4EF-D7019AC96D82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0EAD-4A40-4CF1-872D-1655C64D76A0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1B32-DA24-48DE-BA90-22473FBDB653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99EC-5121-4406-8CAD-B0755B49135B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EF4-CF62-6D4A-BE9C-8E4120AE7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7A49-AB44-4214-BD4F-9CB8EC2D3373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4025-289F-41C2-BFE5-42C32E1718DA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CA61-EA76-4DC8-B3D7-4F6BFF33C73E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AA6D-AC8C-44C3-B6A8-B7295EBF5672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91D7-D3A5-46CA-BA4F-A783437C31C3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EF4-CF62-6D4A-BE9C-8E4120AE7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81FF-DBA5-4902-AAA4-88D297964772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EF4-CF62-6D4A-BE9C-8E4120AE7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2CC9-8F5B-45C3-BBF9-08185F1CEEC4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EF4-CF62-6D4A-BE9C-8E4120AE7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E5CB-1326-45A5-8CE8-07EB2E49F6E1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EF4-CF62-6D4A-BE9C-8E4120AE7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F1BC-5A66-4801-A7F5-F41728B6961E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EF4-CF62-6D4A-BE9C-8E4120AE7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6311-1A3A-4DCD-9641-5084DD886260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EF4-CF62-6D4A-BE9C-8E4120AE7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255F-46C1-42D1-BFE9-56873EF920F4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4EF4-CF62-6D4A-BE9C-8E4120AE7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4C0EF-2F43-40CC-B7DD-ED2FEB4CF455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4EF4-CF62-6D4A-BE9C-8E4120AE7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B5BC0-3A1C-44C6-A422-0992D09194BA}" type="datetime1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C25C7-52C8-408F-8D07-1BCDC7391F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7315200" cy="1298575"/>
          </a:xfrm>
        </p:spPr>
        <p:txBody>
          <a:bodyPr>
            <a:normAutofit/>
          </a:bodyPr>
          <a:lstStyle/>
          <a:p>
            <a:r>
              <a:rPr lang="en-US" sz="3200" b="1" cap="all" dirty="0" err="1" smtClean="0">
                <a:solidFill>
                  <a:srgbClr val="EE3943"/>
                </a:solidFill>
                <a:latin typeface="Arial"/>
                <a:cs typeface="Arial"/>
              </a:rPr>
              <a:t>Interprofessional</a:t>
            </a:r>
            <a:r>
              <a:rPr lang="en-US" sz="3200" b="1" cap="all" dirty="0" smtClean="0">
                <a:solidFill>
                  <a:srgbClr val="EE3943"/>
                </a:solidFill>
                <a:latin typeface="Arial"/>
                <a:cs typeface="Arial"/>
              </a:rPr>
              <a:t> education: a better way to do this</a:t>
            </a:r>
            <a:endParaRPr lang="en-US" sz="3200" b="1" cap="all" dirty="0">
              <a:solidFill>
                <a:srgbClr val="EE3943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6000"/>
            <a:ext cx="6400800" cy="1752600"/>
          </a:xfrm>
        </p:spPr>
        <p:txBody>
          <a:bodyPr>
            <a:noAutofit/>
          </a:bodyPr>
          <a:lstStyle/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George E. Thibault, MD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President, Josiah Macy Jr. Foundation</a:t>
            </a:r>
          </a:p>
          <a:p>
            <a:endParaRPr lang="en-US" sz="2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The Leadership Academy in Aging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Silberman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 School of Social Work at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Hunter College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June 14, 2014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Lessons Learned From Early IPE Activities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235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Leadership from the top is essential.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Extensive planning is necessary for rigorous experiences.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Experiences need to be repeated throughout the educational continuum.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New technologies can assist in accomplishing goals.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major commitment to faculty development is required</a:t>
            </a:r>
            <a:r>
              <a:rPr lang="en-US" sz="3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IPE must accomplish real work; it is not an end in itself.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:\Users\ewitzkin\AppData\Local\Microsoft\Windows\Temporary Internet Files\Content.Outlook\IZS2YLVF\JMF_RedCircle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1327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0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4569" y="6173787"/>
            <a:ext cx="2133600" cy="365125"/>
          </a:xfrm>
        </p:spPr>
        <p:txBody>
          <a:bodyPr/>
          <a:lstStyle/>
          <a:p>
            <a:fld id="{CA2C25C7-52C8-408F-8D07-1BCDC7391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:\Users\ewitzkin\AppData\Local\Microsoft\Windows\Temporary Internet Files\Content.Outlook\IZS2YLVF\JMF_RedCircle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760"/>
            <a:ext cx="82296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7" t="5525" r="1482" b="52419"/>
          <a:stretch/>
        </p:blipFill>
        <p:spPr>
          <a:xfrm>
            <a:off x="2256692" y="313565"/>
            <a:ext cx="4407877" cy="2998277"/>
          </a:xfr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429000" y="2977679"/>
            <a:ext cx="273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University of Minnesota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311842"/>
            <a:ext cx="5209760" cy="28623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September 2012</a:t>
            </a:r>
          </a:p>
          <a:p>
            <a:endParaRPr lang="en-US" dirty="0"/>
          </a:p>
          <a:p>
            <a:r>
              <a:rPr lang="en-US" dirty="0" smtClean="0"/>
              <a:t>Health Resources and Human Services Administration</a:t>
            </a:r>
          </a:p>
          <a:p>
            <a:endParaRPr lang="en-US" dirty="0"/>
          </a:p>
          <a:p>
            <a:r>
              <a:rPr lang="en-US" i="1" dirty="0" smtClean="0"/>
              <a:t>with supplemental funding from</a:t>
            </a:r>
          </a:p>
          <a:p>
            <a:endParaRPr lang="en-US" i="1" dirty="0" smtClean="0"/>
          </a:p>
          <a:p>
            <a:r>
              <a:rPr lang="en-US" dirty="0" smtClean="0"/>
              <a:t>Josiah Macy Jr. Foundation</a:t>
            </a:r>
          </a:p>
          <a:p>
            <a:r>
              <a:rPr lang="en-US" dirty="0" smtClean="0"/>
              <a:t>John A. Hartford Foundation</a:t>
            </a:r>
          </a:p>
          <a:p>
            <a:r>
              <a:rPr lang="en-US" dirty="0" smtClean="0"/>
              <a:t>Gordon and Betty Moore Foundation</a:t>
            </a:r>
          </a:p>
          <a:p>
            <a:r>
              <a:rPr lang="en-US" dirty="0" smtClean="0"/>
              <a:t>Robert Wood Johnson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:\Users\ewitzkin\AppData\Local\Microsoft\Windows\Temporary Internet Files\Content.Outlook\IZS2YLVF\JMF_RedCircle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760"/>
            <a:ext cx="82296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043"/>
          <a:stretch/>
        </p:blipFill>
        <p:spPr>
          <a:xfrm>
            <a:off x="990600" y="1600200"/>
            <a:ext cx="7315200" cy="435058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05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Five Domains of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Recommendations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44" y="1417638"/>
            <a:ext cx="8229600" cy="5014912"/>
          </a:xfrm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Engage patients, families and communities to link IPE and collaborative practice.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Accelerate coalitions to develop more models of </a:t>
            </a:r>
            <a:r>
              <a:rPr lang="en-US" sz="2800" smtClean="0"/>
              <a:t>IPE and collaborative </a:t>
            </a:r>
            <a:r>
              <a:rPr lang="en-US" sz="2800" dirty="0" smtClean="0"/>
              <a:t>practice.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Reform life long education of all health professionals to incorporate IPE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Revise regulations to permit and promote IPE and collaborative practice.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Realign existing resources to establish and sustain IPE/collaborative practice linkages.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:\Users\ewitzkin\AppData\Local\Microsoft\Windows\Temporary Internet Files\Content.Outlook\IZS2YLVF\JMF_RedCircle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760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8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44" y="1417638"/>
            <a:ext cx="8229600" cy="5014912"/>
          </a:xfrm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“We envision a healthcare system in which all learners and practitioners across the professions are working collaboratively with patients, families and communities and with each other to accomplish the Triple Aim.”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:\Users\ewitzkin\AppData\Local\Microsoft\Windows\Temporary Internet Files\Content.Outlook\IZS2YLVF\JMF_RedCircle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760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1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7638"/>
            <a:ext cx="8595360" cy="472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635214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Lancet, 2010</a:t>
            </a:r>
            <a:endParaRPr lang="en-US" dirty="0"/>
          </a:p>
        </p:txBody>
      </p:sp>
      <p:pic>
        <p:nvPicPr>
          <p:cNvPr id="6" name="Picture 5" descr="C:\Users\ewitzkin\AppData\Local\Microsoft\Windows\Temporary Internet Files\Content.Outlook\IZS2YLVF\JMF_RedCircle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2" y="283105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3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IPE is a tool to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7150"/>
          </a:xfrm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Link the education system and the health care delivery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Achieve better patient care.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Achieve better health for the public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Achieve a more efficient, affordable health care system.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:\Users\ewitzkin\AppData\Local\Microsoft\Windows\Temporary Internet Files\Content.Outlook\IZS2YLVF\JMF_RedCircle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6182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IPE is </a:t>
            </a:r>
            <a:r>
              <a:rPr lang="en-US" b="1" u="sng" dirty="0" smtClean="0">
                <a:solidFill>
                  <a:srgbClr val="FF0000"/>
                </a:solidFill>
              </a:rPr>
              <a:t>not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7150"/>
          </a:xfrm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replacement for education specific to each profession.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reason to lose individual professional identity.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only innovation needed in health professional education.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panacea for all problems in the health care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end in itself.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:\Users\ewitzkin\AppData\Local\Microsoft\Windows\Temporary Internet Files\Content.Outlook\IZS2YLVF\JMF_RedCircle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6182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8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Culture Change Needed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Individual       →    Collective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                   Hierarchical    </a:t>
            </a:r>
            <a:r>
              <a:rPr lang="en-US" dirty="0">
                <a:solidFill>
                  <a:prstClr val="black"/>
                </a:solidFill>
              </a:rPr>
              <a:t>→    </a:t>
            </a:r>
            <a:r>
              <a:rPr lang="en-US" dirty="0" smtClean="0">
                <a:solidFill>
                  <a:prstClr val="black"/>
                </a:solidFill>
              </a:rPr>
              <a:t>Equality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    Profession Centered    </a:t>
            </a:r>
            <a:r>
              <a:rPr lang="en-US" dirty="0">
                <a:solidFill>
                  <a:prstClr val="black"/>
                </a:solidFill>
              </a:rPr>
              <a:t>→    </a:t>
            </a:r>
            <a:r>
              <a:rPr lang="en-US" dirty="0" smtClean="0">
                <a:solidFill>
                  <a:prstClr val="black"/>
                </a:solidFill>
              </a:rPr>
              <a:t>Patient Centered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            Individual Focus   →    Community Focus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                    Competitive  →    Collaborative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              Self-Centered  </a:t>
            </a:r>
            <a:r>
              <a:rPr lang="en-US" dirty="0">
                <a:solidFill>
                  <a:prstClr val="black"/>
                </a:solidFill>
              </a:rPr>
              <a:t>→    </a:t>
            </a:r>
            <a:r>
              <a:rPr lang="en-US" dirty="0" smtClean="0">
                <a:solidFill>
                  <a:prstClr val="black"/>
                </a:solidFill>
              </a:rPr>
              <a:t>Nurturing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C:\Users\ewitzkin\AppData\Local\Microsoft\Windows\Temporary Internet Files\Content.Outlook\IZS2YLVF\JMF_RedCircle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638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2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4" t="451" r="-41" b="68650"/>
          <a:stretch/>
        </p:blipFill>
        <p:spPr>
          <a:xfrm rot="10800000">
            <a:off x="457199" y="409223"/>
            <a:ext cx="8436283" cy="559082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9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WHO Definition of Interprofessional Education (IPE)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3600" dirty="0" smtClean="0"/>
              <a:t>“When students </a:t>
            </a:r>
            <a:r>
              <a:rPr lang="en-US" sz="3600" dirty="0" smtClean="0">
                <a:solidFill>
                  <a:srgbClr val="FF0000"/>
                </a:solidFill>
              </a:rPr>
              <a:t>(and faculty) </a:t>
            </a:r>
            <a:r>
              <a:rPr lang="en-US" sz="3600" dirty="0" smtClean="0"/>
              <a:t>from two or more professions learn about, from and with each other to enable effective collaboration and </a:t>
            </a:r>
            <a:r>
              <a:rPr lang="en-US" sz="3600" dirty="0" smtClean="0">
                <a:solidFill>
                  <a:srgbClr val="FF0000"/>
                </a:solidFill>
              </a:rPr>
              <a:t>(to) </a:t>
            </a:r>
            <a:r>
              <a:rPr lang="en-US" sz="3600" dirty="0" smtClean="0"/>
              <a:t>improve health outcomes.” </a:t>
            </a:r>
          </a:p>
          <a:p>
            <a:pPr>
              <a:buNone/>
            </a:pPr>
            <a:r>
              <a:rPr lang="en-US" sz="3600" dirty="0" smtClean="0"/>
              <a:t>(WHO Study Group on Interprofessional Education and Collaborative Practice, 2010).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:\Users\ewitzkin\AppData\Local\Microsoft\Windows\Temporary Internet Files\Content.Outlook\IZS2YLVF\JMF_RedCircle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" y="274638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5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Advocacy for IPE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178"/>
            <a:ext cx="8229600" cy="52161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600" b="1" dirty="0" smtClean="0"/>
              <a:t>Institute of Medicine, 1972;  Educating for the Health Team</a:t>
            </a:r>
          </a:p>
          <a:p>
            <a:pPr marL="0" indent="0">
              <a:buNone/>
            </a:pPr>
            <a:r>
              <a:rPr lang="en-US" sz="2600" dirty="0" smtClean="0"/>
              <a:t>“How should we educate students and health professionals in order that they might work in teams?”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b="1" dirty="0" smtClean="0"/>
              <a:t>Institute of Medicine, 2003;  Health Professions Education:  A Bridge to Quality</a:t>
            </a:r>
          </a:p>
          <a:p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“All health professionals should be educated to deliver patient- centered care as members of an interdisciplinary team, emphasizing evidence-based practice, quality improvement approaches and informatics.”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C:\Users\ewitzkin\AppData\Local\Microsoft\Windows\Temporary Internet Files\Content.Outlook\IZS2YLVF\JMF_RedCircle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1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Advocacy for IPE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Lancet Commission 2010</a:t>
            </a:r>
            <a:r>
              <a:rPr lang="en-US" sz="2800" b="1" i="1" dirty="0" smtClean="0"/>
              <a:t>;  </a:t>
            </a:r>
            <a:r>
              <a:rPr lang="en-US" sz="2800" b="1" dirty="0" smtClean="0"/>
              <a:t>Education of Health Professionals for the 21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Century:  A Global Independent Commission Report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“Promotion of </a:t>
            </a:r>
            <a:r>
              <a:rPr lang="en-US" sz="2800" dirty="0" err="1" smtClean="0"/>
              <a:t>interprofessional</a:t>
            </a:r>
            <a:r>
              <a:rPr lang="en-US" sz="2800" dirty="0" smtClean="0"/>
              <a:t> and </a:t>
            </a:r>
            <a:r>
              <a:rPr lang="en-US" sz="2800" dirty="0" err="1" smtClean="0"/>
              <a:t>transprofessional</a:t>
            </a:r>
            <a:r>
              <a:rPr lang="en-US" sz="2800" dirty="0" smtClean="0"/>
              <a:t> education that breaks down professional silos while enhancing collaborative and non-hierarchical relationships in effective teams.”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C:\Users\ewitzkin\AppData\Local\Microsoft\Windows\Temporary Internet Files\Content.Outlook\IZS2YLVF\JMF_RedCircle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0754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2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Case for IPE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7373"/>
            <a:ext cx="8229600" cy="5257800"/>
          </a:xfrm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There is evidence that care delivered by well-functioning teams is better care.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Yet we educate health professions separately by design.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And there are many examples of poorly functioning teams due to lack of appropriate knowledge, attitudes and skills.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And the adverse consequences of poorly functioning teams are greater than ever.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Therefore, team-based competencies should be a </a:t>
            </a:r>
            <a:r>
              <a:rPr lang="en-US" sz="2600" u="sng" dirty="0" smtClean="0"/>
              <a:t>core  </a:t>
            </a:r>
            <a:r>
              <a:rPr lang="en-US" sz="2600" dirty="0" smtClean="0"/>
              <a:t>goal of health professions education, and some part of health professions education must be </a:t>
            </a:r>
            <a:r>
              <a:rPr lang="en-US" sz="2600" dirty="0" err="1" smtClean="0"/>
              <a:t>interprofessional</a:t>
            </a:r>
            <a:r>
              <a:rPr lang="en-US" sz="2600" dirty="0" smtClean="0"/>
              <a:t>.</a:t>
            </a:r>
            <a:endParaRPr lang="en-US" sz="2600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:\Users\ewitzkin\AppData\Local\Microsoft\Windows\Temporary Internet Files\Content.Outlook\IZS2YLVF\JMF_RedCircle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533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3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Obstacles to IPE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Logistics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Timing/Match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Curriculum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Clinical Experiences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Faculty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Culture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:\Users\ewitzkin\AppData\Local\Microsoft\Windows\Temporary Internet Files\Content.Outlook\IZS2YLVF\JMF_RedCircle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74638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3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4377" r="6137"/>
          <a:stretch/>
        </p:blipFill>
        <p:spPr>
          <a:xfrm>
            <a:off x="2286000" y="402691"/>
            <a:ext cx="4953000" cy="6284918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C:\Users\ewitzkin\AppData\Local\Microsoft\Windows\Temporary Internet Files\Content.Outlook\IZS2YLVF\JMF_RedCircle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2691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9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Macy IPE Conference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smtClean="0"/>
              <a:t>20 IPE </a:t>
            </a:r>
            <a:r>
              <a:rPr lang="en-US" sz="3600" dirty="0" smtClean="0"/>
              <a:t>teams representing 24 institutions</a:t>
            </a:r>
          </a:p>
          <a:p>
            <a:r>
              <a:rPr lang="en-US" sz="3600" dirty="0" smtClean="0"/>
              <a:t>“Proof of concept”:  It can be done</a:t>
            </a:r>
          </a:p>
          <a:p>
            <a:r>
              <a:rPr lang="en-US" sz="3600" dirty="0" smtClean="0"/>
              <a:t>IPE activity across many areas</a:t>
            </a:r>
          </a:p>
          <a:p>
            <a:r>
              <a:rPr lang="en-US" sz="3600" dirty="0" smtClean="0"/>
              <a:t>Some common lessons from the teams</a:t>
            </a:r>
          </a:p>
          <a:p>
            <a:r>
              <a:rPr lang="en-US" sz="3600" dirty="0" smtClean="0"/>
              <a:t>Next steps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C:\Users\ewitzkin\AppData\Local\Microsoft\Windows\Temporary Internet Files\Content.Outlook\IZS2YLVF\JMF_RedCircle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1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Areas of IPE Activity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New Content, for example:  Quality, Patient Safety, End of Life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Early clinical experiences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Joint curriculum planning between Nursing and Medical Schools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Medical center-wide planning involving multiple health professional schools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Use of new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25C7-52C8-408F-8D07-1BCDC7391F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:\Users\ewitzkin\AppData\Local\Microsoft\Windows\Temporary Internet Files\Content.Outlook\IZS2YLVF\JMF_RedCircle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8487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1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MF_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JMF_PowerpointTemplate</Template>
  <TotalTime>6203</TotalTime>
  <Words>705</Words>
  <Application>Microsoft Office PowerPoint</Application>
  <PresentationFormat>On-screen Show (4:3)</PresentationFormat>
  <Paragraphs>113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JMF_PowerpointTemplate</vt:lpstr>
      <vt:lpstr>Custom Design</vt:lpstr>
      <vt:lpstr>Interprofessional education: a better way to do this</vt:lpstr>
      <vt:lpstr>      WHO Definition of Interprofessional Education (IPE)</vt:lpstr>
      <vt:lpstr>Advocacy for IPE</vt:lpstr>
      <vt:lpstr>Advocacy for IPE</vt:lpstr>
      <vt:lpstr>The Case for IPE</vt:lpstr>
      <vt:lpstr>Obstacles to IPE</vt:lpstr>
      <vt:lpstr>PowerPoint Presentation</vt:lpstr>
      <vt:lpstr>Macy IPE Conference</vt:lpstr>
      <vt:lpstr>Areas of IPE Activity</vt:lpstr>
      <vt:lpstr>  Lessons Learned From Early IPE Activities</vt:lpstr>
      <vt:lpstr>PowerPoint Presentation</vt:lpstr>
      <vt:lpstr>PowerPoint Presentation</vt:lpstr>
      <vt:lpstr>Five Domains of  Recommendations</vt:lpstr>
      <vt:lpstr>PowerPoint Presentation</vt:lpstr>
      <vt:lpstr>PowerPoint Presentation</vt:lpstr>
      <vt:lpstr>IPE is a tool to</vt:lpstr>
      <vt:lpstr>IPE is not</vt:lpstr>
      <vt:lpstr>Culture Change Needed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</dc:title>
  <dc:creator>Nicholas R. Romano</dc:creator>
  <cp:lastModifiedBy>Patricia Joan Volland</cp:lastModifiedBy>
  <cp:revision>347</cp:revision>
  <cp:lastPrinted>2014-05-16T19:01:22Z</cp:lastPrinted>
  <dcterms:created xsi:type="dcterms:W3CDTF">2011-09-14T18:46:46Z</dcterms:created>
  <dcterms:modified xsi:type="dcterms:W3CDTF">2014-06-16T15:54:35Z</dcterms:modified>
</cp:coreProperties>
</file>