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459" r:id="rId3"/>
    <p:sldId id="452" r:id="rId4"/>
    <p:sldId id="451" r:id="rId5"/>
    <p:sldId id="339" r:id="rId6"/>
    <p:sldId id="341" r:id="rId7"/>
    <p:sldId id="344" r:id="rId8"/>
    <p:sldId id="343" r:id="rId9"/>
    <p:sldId id="373" r:id="rId10"/>
    <p:sldId id="378" r:id="rId11"/>
    <p:sldId id="345" r:id="rId12"/>
    <p:sldId id="379" r:id="rId13"/>
    <p:sldId id="380" r:id="rId14"/>
    <p:sldId id="397" r:id="rId15"/>
    <p:sldId id="460" r:id="rId16"/>
    <p:sldId id="447" r:id="rId17"/>
    <p:sldId id="431" r:id="rId18"/>
    <p:sldId id="453" r:id="rId19"/>
    <p:sldId id="448" r:id="rId20"/>
    <p:sldId id="392" r:id="rId21"/>
    <p:sldId id="454" r:id="rId22"/>
    <p:sldId id="455" r:id="rId23"/>
    <p:sldId id="445" r:id="rId24"/>
    <p:sldId id="457" r:id="rId25"/>
    <p:sldId id="443" r:id="rId26"/>
    <p:sldId id="386" r:id="rId27"/>
    <p:sldId id="456" r:id="rId28"/>
    <p:sldId id="387" r:id="rId29"/>
    <p:sldId id="383" r:id="rId30"/>
    <p:sldId id="465" r:id="rId31"/>
    <p:sldId id="385" r:id="rId32"/>
    <p:sldId id="466" r:id="rId33"/>
    <p:sldId id="461" r:id="rId34"/>
    <p:sldId id="394" r:id="rId35"/>
    <p:sldId id="395" r:id="rId36"/>
    <p:sldId id="442" r:id="rId37"/>
    <p:sldId id="468" r:id="rId38"/>
    <p:sldId id="45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818" autoAdjust="0"/>
  </p:normalViewPr>
  <p:slideViewPr>
    <p:cSldViewPr snapToGrid="0" snapToObjects="1">
      <p:cViewPr>
        <p:scale>
          <a:sx n="68" d="100"/>
          <a:sy n="68" d="100"/>
        </p:scale>
        <p:origin x="-270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092A878-1652-7741-895F-36BEAC643F3F}" type="presOf" srcId="{A332FC7E-DE02-574B-9F0D-E70BA46EF2F3}" destId="{DC55ECC5-2606-8148-B528-EED2EF009774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7BE01E49-0780-624E-B1AF-6CE6820F9BE2}" type="presOf" srcId="{F3A6572E-AF48-5540-A231-00B9DE063CAB}" destId="{91504128-1C9C-A243-8F90-791B9ECD919E}" srcOrd="0" destOrd="0" presId="urn:microsoft.com/office/officeart/2005/8/layout/chevron1"/>
    <dgm:cxn modelId="{C1D76420-C090-924A-BCC6-998649BBA747}" type="presOf" srcId="{AC3EBA0A-A023-4949-8B37-DABD00181D2B}" destId="{53D3A905-1653-D747-9DC1-513713D15D24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9A01B9D1-4400-BB47-ACE2-D5B3088000F3}" type="presOf" srcId="{4EF4AB64-70DD-4F41-97FA-82F895177C48}" destId="{A7F4AFD7-D899-9949-8F89-546802D525C7}" srcOrd="0" destOrd="0" presId="urn:microsoft.com/office/officeart/2005/8/layout/chevron1"/>
    <dgm:cxn modelId="{470FB3BA-FB87-0341-AA69-53D1453915DF}" type="presParOf" srcId="{91504128-1C9C-A243-8F90-791B9ECD919E}" destId="{53D3A905-1653-D747-9DC1-513713D15D24}" srcOrd="0" destOrd="0" presId="urn:microsoft.com/office/officeart/2005/8/layout/chevron1"/>
    <dgm:cxn modelId="{7E9E4A8E-B15D-754E-86B7-C51A9AD5D37D}" type="presParOf" srcId="{91504128-1C9C-A243-8F90-791B9ECD919E}" destId="{4EAB0994-C3C2-D249-9240-FC360C35087D}" srcOrd="1" destOrd="0" presId="urn:microsoft.com/office/officeart/2005/8/layout/chevron1"/>
    <dgm:cxn modelId="{A65B4E0F-DAB1-8940-84F5-6AADE77750B4}" type="presParOf" srcId="{91504128-1C9C-A243-8F90-791B9ECD919E}" destId="{DC55ECC5-2606-8148-B528-EED2EF009774}" srcOrd="2" destOrd="0" presId="urn:microsoft.com/office/officeart/2005/8/layout/chevron1"/>
    <dgm:cxn modelId="{FD34B111-7FA6-1E42-8554-80073FE11B90}" type="presParOf" srcId="{91504128-1C9C-A243-8F90-791B9ECD919E}" destId="{D8C7DEEC-8F16-6B4D-A2A9-F996C4F9EB79}" srcOrd="3" destOrd="0" presId="urn:microsoft.com/office/officeart/2005/8/layout/chevron1"/>
    <dgm:cxn modelId="{EF8FB27F-372D-3A42-9A2B-D3A378E336D1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332FC7E-DE02-574B-9F0D-E70BA46EF2F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41BE4589-5F08-9345-B228-0C1B8FEC3C98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82A936F0-7856-E540-9310-D72386DC72F0}" type="parTrans" cxnId="{08D45CCE-1ED8-974A-9BC0-CFB8D4722213}">
      <dgm:prSet/>
      <dgm:spPr/>
      <dgm:t>
        <a:bodyPr/>
        <a:lstStyle/>
        <a:p>
          <a:endParaRPr lang="en-US"/>
        </a:p>
      </dgm:t>
    </dgm:pt>
    <dgm:pt modelId="{0A60D86E-B2CA-B44D-B5A9-63F8EC5DF1CF}" type="sibTrans" cxnId="{08D45CCE-1ED8-974A-9BC0-CFB8D472221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EEC73857-C8C4-6944-9906-EB37F8360D6D}" type="pres">
      <dgm:prSet presAssocID="{41BE4589-5F08-9345-B228-0C1B8FEC3C9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8515C-9DA4-344C-A13F-4B6016408E7F}" type="pres">
      <dgm:prSet presAssocID="{0A60D86E-B2CA-B44D-B5A9-63F8EC5DF1CF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59DDF-F49C-3043-AE2B-7070AF51ED9B}" type="presOf" srcId="{F3A6572E-AF48-5540-A231-00B9DE063CAB}" destId="{91504128-1C9C-A243-8F90-791B9ECD919E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CECB90DE-1A06-714D-AE86-DE94159F84D5}" type="presOf" srcId="{A332FC7E-DE02-574B-9F0D-E70BA46EF2F3}" destId="{DC55ECC5-2606-8148-B528-EED2EF009774}" srcOrd="0" destOrd="0" presId="urn:microsoft.com/office/officeart/2005/8/layout/chevron1"/>
    <dgm:cxn modelId="{08D45CCE-1ED8-974A-9BC0-CFB8D4722213}" srcId="{F3A6572E-AF48-5540-A231-00B9DE063CAB}" destId="{41BE4589-5F08-9345-B228-0C1B8FEC3C98}" srcOrd="0" destOrd="0" parTransId="{82A936F0-7856-E540-9310-D72386DC72F0}" sibTransId="{0A60D86E-B2CA-B44D-B5A9-63F8EC5DF1CF}"/>
    <dgm:cxn modelId="{1351CB99-D324-AC4A-A23A-5BA300FF0782}" type="presOf" srcId="{41BE4589-5F08-9345-B228-0C1B8FEC3C98}" destId="{EEC73857-C8C4-6944-9906-EB37F8360D6D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421DC3E5-9CD8-8247-AD3C-FF44288C31EC}" type="presOf" srcId="{4EF4AB64-70DD-4F41-97FA-82F895177C48}" destId="{A7F4AFD7-D899-9949-8F89-546802D525C7}" srcOrd="0" destOrd="0" presId="urn:microsoft.com/office/officeart/2005/8/layout/chevron1"/>
    <dgm:cxn modelId="{BE34E60B-C3BB-AB46-87F9-C64E74BDA4D2}" type="presParOf" srcId="{91504128-1C9C-A243-8F90-791B9ECD919E}" destId="{EEC73857-C8C4-6944-9906-EB37F8360D6D}" srcOrd="0" destOrd="0" presId="urn:microsoft.com/office/officeart/2005/8/layout/chevron1"/>
    <dgm:cxn modelId="{48CDD3A7-DE2C-364A-A6FC-3F9C8BA67824}" type="presParOf" srcId="{91504128-1C9C-A243-8F90-791B9ECD919E}" destId="{E288515C-9DA4-344C-A13F-4B6016408E7F}" srcOrd="1" destOrd="0" presId="urn:microsoft.com/office/officeart/2005/8/layout/chevron1"/>
    <dgm:cxn modelId="{DE4ECF83-9C11-944B-864B-A8C63E49AB5A}" type="presParOf" srcId="{91504128-1C9C-A243-8F90-791B9ECD919E}" destId="{DC55ECC5-2606-8148-B528-EED2EF009774}" srcOrd="2" destOrd="0" presId="urn:microsoft.com/office/officeart/2005/8/layout/chevron1"/>
    <dgm:cxn modelId="{6B353E95-65BE-F545-8960-A251CBD4D1C2}" type="presParOf" srcId="{91504128-1C9C-A243-8F90-791B9ECD919E}" destId="{D8C7DEEC-8F16-6B4D-A2A9-F996C4F9EB79}" srcOrd="3" destOrd="0" presId="urn:microsoft.com/office/officeart/2005/8/layout/chevron1"/>
    <dgm:cxn modelId="{CC9B8EE7-F9C2-7044-AEE6-629F0D43EF31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AD6D4B92-0A9A-F947-81DA-D3B4DB864ED6}" type="presOf" srcId="{F3A6572E-AF48-5540-A231-00B9DE063CAB}" destId="{91504128-1C9C-A243-8F90-791B9ECD919E}" srcOrd="0" destOrd="0" presId="urn:microsoft.com/office/officeart/2005/8/layout/chevron1"/>
    <dgm:cxn modelId="{10E7B1E3-CD4F-B84A-9571-A815ECDC547B}" type="presOf" srcId="{4EF4AB64-70DD-4F41-97FA-82F895177C48}" destId="{A7F4AFD7-D899-9949-8F89-546802D525C7}" srcOrd="0" destOrd="0" presId="urn:microsoft.com/office/officeart/2005/8/layout/chevron1"/>
    <dgm:cxn modelId="{810D6DF7-5325-4647-B4D8-6609A1CF1083}" type="presOf" srcId="{A332FC7E-DE02-574B-9F0D-E70BA46EF2F3}" destId="{DC55ECC5-2606-8148-B528-EED2EF009774}" srcOrd="0" destOrd="0" presId="urn:microsoft.com/office/officeart/2005/8/layout/chevron1"/>
    <dgm:cxn modelId="{39274D60-0CD6-9D4F-8919-E21FC13355E8}" type="presOf" srcId="{AC3EBA0A-A023-4949-8B37-DABD00181D2B}" destId="{53D3A905-1653-D747-9DC1-513713D15D24}" srcOrd="0" destOrd="0" presId="urn:microsoft.com/office/officeart/2005/8/layout/chevron1"/>
    <dgm:cxn modelId="{103A0252-FE18-6A42-A062-C5A3C8A5C43D}" type="presParOf" srcId="{91504128-1C9C-A243-8F90-791B9ECD919E}" destId="{53D3A905-1653-D747-9DC1-513713D15D24}" srcOrd="0" destOrd="0" presId="urn:microsoft.com/office/officeart/2005/8/layout/chevron1"/>
    <dgm:cxn modelId="{690A7AB2-10D7-5E4B-ACEF-36B40CF0D277}" type="presParOf" srcId="{91504128-1C9C-A243-8F90-791B9ECD919E}" destId="{4EAB0994-C3C2-D249-9240-FC360C35087D}" srcOrd="1" destOrd="0" presId="urn:microsoft.com/office/officeart/2005/8/layout/chevron1"/>
    <dgm:cxn modelId="{F17ABD27-ECCB-084D-8ADF-797EEE2303F6}" type="presParOf" srcId="{91504128-1C9C-A243-8F90-791B9ECD919E}" destId="{DC55ECC5-2606-8148-B528-EED2EF009774}" srcOrd="2" destOrd="0" presId="urn:microsoft.com/office/officeart/2005/8/layout/chevron1"/>
    <dgm:cxn modelId="{A3A24C51-1D53-E746-856C-CCCF1194A1AC}" type="presParOf" srcId="{91504128-1C9C-A243-8F90-791B9ECD919E}" destId="{D8C7DEEC-8F16-6B4D-A2A9-F996C4F9EB79}" srcOrd="3" destOrd="0" presId="urn:microsoft.com/office/officeart/2005/8/layout/chevron1"/>
    <dgm:cxn modelId="{A5910C4D-08E8-6A4B-B99E-0A0BD93C31E8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9CA5CC2D-BA35-2E46-B63B-2B1800F3B788}" type="presOf" srcId="{4EF4AB64-70DD-4F41-97FA-82F895177C48}" destId="{A7F4AFD7-D899-9949-8F89-546802D525C7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88488DE6-9C2A-DC45-B142-2F124A163A75}" type="presOf" srcId="{F3A6572E-AF48-5540-A231-00B9DE063CAB}" destId="{91504128-1C9C-A243-8F90-791B9ECD919E}" srcOrd="0" destOrd="0" presId="urn:microsoft.com/office/officeart/2005/8/layout/chevron1"/>
    <dgm:cxn modelId="{43D881F8-F096-5C4B-BA49-B0CB24949D27}" type="presOf" srcId="{AC3EBA0A-A023-4949-8B37-DABD00181D2B}" destId="{53D3A905-1653-D747-9DC1-513713D15D24}" srcOrd="0" destOrd="0" presId="urn:microsoft.com/office/officeart/2005/8/layout/chevron1"/>
    <dgm:cxn modelId="{475075CF-B06E-5841-9606-60641BA31103}" type="presOf" srcId="{A332FC7E-DE02-574B-9F0D-E70BA46EF2F3}" destId="{DC55ECC5-2606-8148-B528-EED2EF009774}" srcOrd="0" destOrd="0" presId="urn:microsoft.com/office/officeart/2005/8/layout/chevron1"/>
    <dgm:cxn modelId="{1FC4DA62-AAC7-964F-9ACA-5E78487DC00C}" type="presParOf" srcId="{91504128-1C9C-A243-8F90-791B9ECD919E}" destId="{53D3A905-1653-D747-9DC1-513713D15D24}" srcOrd="0" destOrd="0" presId="urn:microsoft.com/office/officeart/2005/8/layout/chevron1"/>
    <dgm:cxn modelId="{6BDC4194-155C-D243-93E8-D4562E432EB3}" type="presParOf" srcId="{91504128-1C9C-A243-8F90-791B9ECD919E}" destId="{4EAB0994-C3C2-D249-9240-FC360C35087D}" srcOrd="1" destOrd="0" presId="urn:microsoft.com/office/officeart/2005/8/layout/chevron1"/>
    <dgm:cxn modelId="{871CD2AC-CA84-7348-AADC-9AA466A21691}" type="presParOf" srcId="{91504128-1C9C-A243-8F90-791B9ECD919E}" destId="{DC55ECC5-2606-8148-B528-EED2EF009774}" srcOrd="2" destOrd="0" presId="urn:microsoft.com/office/officeart/2005/8/layout/chevron1"/>
    <dgm:cxn modelId="{143CEF12-328B-E644-B704-EBFEB3B0465C}" type="presParOf" srcId="{91504128-1C9C-A243-8F90-791B9ECD919E}" destId="{D8C7DEEC-8F16-6B4D-A2A9-F996C4F9EB79}" srcOrd="3" destOrd="0" presId="urn:microsoft.com/office/officeart/2005/8/layout/chevron1"/>
    <dgm:cxn modelId="{72C63B62-3DFA-8542-9FBD-A395EAC4C352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2588DACC-6AA4-164E-9D05-66C5D8DE6D18}" type="presOf" srcId="{F3A6572E-AF48-5540-A231-00B9DE063CAB}" destId="{91504128-1C9C-A243-8F90-791B9ECD919E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6E2E9D0A-BA9F-A448-BDD4-FC917D6988D7}" type="presOf" srcId="{AC3EBA0A-A023-4949-8B37-DABD00181D2B}" destId="{53D3A905-1653-D747-9DC1-513713D15D24}" srcOrd="0" destOrd="0" presId="urn:microsoft.com/office/officeart/2005/8/layout/chevron1"/>
    <dgm:cxn modelId="{E0E61F48-AE42-AE4D-9CD8-3E63F8765E77}" type="presOf" srcId="{4EF4AB64-70DD-4F41-97FA-82F895177C48}" destId="{A7F4AFD7-D899-9949-8F89-546802D525C7}" srcOrd="0" destOrd="0" presId="urn:microsoft.com/office/officeart/2005/8/layout/chevron1"/>
    <dgm:cxn modelId="{1B25EAFF-0CE2-744C-9616-A67566D0780C}" type="presOf" srcId="{A332FC7E-DE02-574B-9F0D-E70BA46EF2F3}" destId="{DC55ECC5-2606-8148-B528-EED2EF009774}" srcOrd="0" destOrd="0" presId="urn:microsoft.com/office/officeart/2005/8/layout/chevron1"/>
    <dgm:cxn modelId="{E9B86565-5244-724D-BEF7-186DD2C6984B}" type="presParOf" srcId="{91504128-1C9C-A243-8F90-791B9ECD919E}" destId="{53D3A905-1653-D747-9DC1-513713D15D24}" srcOrd="0" destOrd="0" presId="urn:microsoft.com/office/officeart/2005/8/layout/chevron1"/>
    <dgm:cxn modelId="{7F46AC9A-3EDC-9B47-AE30-C9641B9DBCF5}" type="presParOf" srcId="{91504128-1C9C-A243-8F90-791B9ECD919E}" destId="{4EAB0994-C3C2-D249-9240-FC360C35087D}" srcOrd="1" destOrd="0" presId="urn:microsoft.com/office/officeart/2005/8/layout/chevron1"/>
    <dgm:cxn modelId="{AD65E475-292B-2544-AAB4-8350EA5AC758}" type="presParOf" srcId="{91504128-1C9C-A243-8F90-791B9ECD919E}" destId="{DC55ECC5-2606-8148-B528-EED2EF009774}" srcOrd="2" destOrd="0" presId="urn:microsoft.com/office/officeart/2005/8/layout/chevron1"/>
    <dgm:cxn modelId="{8A99BE68-6374-F443-9B70-A1847A97AFA7}" type="presParOf" srcId="{91504128-1C9C-A243-8F90-791B9ECD919E}" destId="{D8C7DEEC-8F16-6B4D-A2A9-F996C4F9EB79}" srcOrd="3" destOrd="0" presId="urn:microsoft.com/office/officeart/2005/8/layout/chevron1"/>
    <dgm:cxn modelId="{9523710B-7C88-0746-BF61-D9A8FC84E342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AC3718C7-D496-914E-9240-0C615EEA2415}" type="presOf" srcId="{F3A6572E-AF48-5540-A231-00B9DE063CAB}" destId="{91504128-1C9C-A243-8F90-791B9ECD919E}" srcOrd="0" destOrd="0" presId="urn:microsoft.com/office/officeart/2005/8/layout/chevron1"/>
    <dgm:cxn modelId="{790C6736-3FEC-2B43-B5A7-253738908A4D}" type="presOf" srcId="{4EF4AB64-70DD-4F41-97FA-82F895177C48}" destId="{A7F4AFD7-D899-9949-8F89-546802D525C7}" srcOrd="0" destOrd="0" presId="urn:microsoft.com/office/officeart/2005/8/layout/chevron1"/>
    <dgm:cxn modelId="{EF09B5F7-E440-F844-A97C-09F1FA2F1FDC}" type="presOf" srcId="{A332FC7E-DE02-574B-9F0D-E70BA46EF2F3}" destId="{DC55ECC5-2606-8148-B528-EED2EF009774}" srcOrd="0" destOrd="0" presId="urn:microsoft.com/office/officeart/2005/8/layout/chevron1"/>
    <dgm:cxn modelId="{E164FBA9-E4E0-1B46-A13F-83A9284F8882}" type="presOf" srcId="{AC3EBA0A-A023-4949-8B37-DABD00181D2B}" destId="{53D3A905-1653-D747-9DC1-513713D15D24}" srcOrd="0" destOrd="0" presId="urn:microsoft.com/office/officeart/2005/8/layout/chevron1"/>
    <dgm:cxn modelId="{3403ED0C-B7A3-B547-804F-D636BA40758F}" type="presParOf" srcId="{91504128-1C9C-A243-8F90-791B9ECD919E}" destId="{53D3A905-1653-D747-9DC1-513713D15D24}" srcOrd="0" destOrd="0" presId="urn:microsoft.com/office/officeart/2005/8/layout/chevron1"/>
    <dgm:cxn modelId="{9630CA22-3AE3-9549-B944-C78F3D63EBE2}" type="presParOf" srcId="{91504128-1C9C-A243-8F90-791B9ECD919E}" destId="{4EAB0994-C3C2-D249-9240-FC360C35087D}" srcOrd="1" destOrd="0" presId="urn:microsoft.com/office/officeart/2005/8/layout/chevron1"/>
    <dgm:cxn modelId="{BD7A5989-09A8-E64F-A582-95C06C0910E0}" type="presParOf" srcId="{91504128-1C9C-A243-8F90-791B9ECD919E}" destId="{DC55ECC5-2606-8148-B528-EED2EF009774}" srcOrd="2" destOrd="0" presId="urn:microsoft.com/office/officeart/2005/8/layout/chevron1"/>
    <dgm:cxn modelId="{B6A0E491-F917-294F-9BF3-F1E259B6BCE1}" type="presParOf" srcId="{91504128-1C9C-A243-8F90-791B9ECD919E}" destId="{D8C7DEEC-8F16-6B4D-A2A9-F996C4F9EB79}" srcOrd="3" destOrd="0" presId="urn:microsoft.com/office/officeart/2005/8/layout/chevron1"/>
    <dgm:cxn modelId="{AD5DA11E-821F-7140-A8E7-FA467C2133E0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20B1EDB9-DCCB-0149-B5D3-18D5E206057E}" type="presOf" srcId="{4EF4AB64-70DD-4F41-97FA-82F895177C48}" destId="{A7F4AFD7-D899-9949-8F89-546802D525C7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401E26AB-C510-5F4C-A207-AD15769B8D88}" type="presOf" srcId="{F3A6572E-AF48-5540-A231-00B9DE063CAB}" destId="{91504128-1C9C-A243-8F90-791B9ECD919E}" srcOrd="0" destOrd="0" presId="urn:microsoft.com/office/officeart/2005/8/layout/chevron1"/>
    <dgm:cxn modelId="{8C2E2016-563C-D841-97D8-80382DFF4731}" type="presOf" srcId="{AC3EBA0A-A023-4949-8B37-DABD00181D2B}" destId="{53D3A905-1653-D747-9DC1-513713D15D24}" srcOrd="0" destOrd="0" presId="urn:microsoft.com/office/officeart/2005/8/layout/chevron1"/>
    <dgm:cxn modelId="{CB3246E2-52F5-ED45-99E7-D2E2147B7D3C}" type="presOf" srcId="{A332FC7E-DE02-574B-9F0D-E70BA46EF2F3}" destId="{DC55ECC5-2606-8148-B528-EED2EF009774}" srcOrd="0" destOrd="0" presId="urn:microsoft.com/office/officeart/2005/8/layout/chevron1"/>
    <dgm:cxn modelId="{E4CFB340-2BF6-F348-BEA8-D917BF857733}" type="presParOf" srcId="{91504128-1C9C-A243-8F90-791B9ECD919E}" destId="{53D3A905-1653-D747-9DC1-513713D15D24}" srcOrd="0" destOrd="0" presId="urn:microsoft.com/office/officeart/2005/8/layout/chevron1"/>
    <dgm:cxn modelId="{A67143AB-121E-1D42-8F8F-0BCA852F526E}" type="presParOf" srcId="{91504128-1C9C-A243-8F90-791B9ECD919E}" destId="{4EAB0994-C3C2-D249-9240-FC360C35087D}" srcOrd="1" destOrd="0" presId="urn:microsoft.com/office/officeart/2005/8/layout/chevron1"/>
    <dgm:cxn modelId="{6E7EEE06-953B-1D41-A57A-1786C7642C9A}" type="presParOf" srcId="{91504128-1C9C-A243-8F90-791B9ECD919E}" destId="{DC55ECC5-2606-8148-B528-EED2EF009774}" srcOrd="2" destOrd="0" presId="urn:microsoft.com/office/officeart/2005/8/layout/chevron1"/>
    <dgm:cxn modelId="{7EF2125B-B131-6046-A920-7216A204D608}" type="presParOf" srcId="{91504128-1C9C-A243-8F90-791B9ECD919E}" destId="{D8C7DEEC-8F16-6B4D-A2A9-F996C4F9EB79}" srcOrd="3" destOrd="0" presId="urn:microsoft.com/office/officeart/2005/8/layout/chevron1"/>
    <dgm:cxn modelId="{CBC6E594-618F-3C49-B1B9-01BB0DDA66B4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49078-4BD7-F04B-878C-207B15938AAF}" type="presOf" srcId="{AC3EBA0A-A023-4949-8B37-DABD00181D2B}" destId="{53D3A905-1653-D747-9DC1-513713D15D24}" srcOrd="0" destOrd="0" presId="urn:microsoft.com/office/officeart/2005/8/layout/chevron1"/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5C7357D-1EC0-C048-B18C-C45AEB4ECB2C}" type="presOf" srcId="{4EF4AB64-70DD-4F41-97FA-82F895177C48}" destId="{A7F4AFD7-D899-9949-8F89-546802D525C7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B15A5EEB-42A1-8D47-802D-8D83C26FF639}" type="presOf" srcId="{F3A6572E-AF48-5540-A231-00B9DE063CAB}" destId="{91504128-1C9C-A243-8F90-791B9ECD919E}" srcOrd="0" destOrd="0" presId="urn:microsoft.com/office/officeart/2005/8/layout/chevron1"/>
    <dgm:cxn modelId="{F07378C4-9CC7-814C-B8B4-22F1E67B9D62}" type="presOf" srcId="{A332FC7E-DE02-574B-9F0D-E70BA46EF2F3}" destId="{DC55ECC5-2606-8148-B528-EED2EF009774}" srcOrd="0" destOrd="0" presId="urn:microsoft.com/office/officeart/2005/8/layout/chevron1"/>
    <dgm:cxn modelId="{9319C85A-B3A5-E949-9B4F-2B3E8956B281}" type="presParOf" srcId="{91504128-1C9C-A243-8F90-791B9ECD919E}" destId="{53D3A905-1653-D747-9DC1-513713D15D24}" srcOrd="0" destOrd="0" presId="urn:microsoft.com/office/officeart/2005/8/layout/chevron1"/>
    <dgm:cxn modelId="{1AF8A7B3-BF6A-AF45-B77B-5BBD5BE93AD2}" type="presParOf" srcId="{91504128-1C9C-A243-8F90-791B9ECD919E}" destId="{4EAB0994-C3C2-D249-9240-FC360C35087D}" srcOrd="1" destOrd="0" presId="urn:microsoft.com/office/officeart/2005/8/layout/chevron1"/>
    <dgm:cxn modelId="{4DB8F453-3654-3845-B9C3-0C056274EA58}" type="presParOf" srcId="{91504128-1C9C-A243-8F90-791B9ECD919E}" destId="{DC55ECC5-2606-8148-B528-EED2EF009774}" srcOrd="2" destOrd="0" presId="urn:microsoft.com/office/officeart/2005/8/layout/chevron1"/>
    <dgm:cxn modelId="{7729024B-EF62-284E-87CC-B2E9C9D0156B}" type="presParOf" srcId="{91504128-1C9C-A243-8F90-791B9ECD919E}" destId="{D8C7DEEC-8F16-6B4D-A2A9-F996C4F9EB79}" srcOrd="3" destOrd="0" presId="urn:microsoft.com/office/officeart/2005/8/layout/chevron1"/>
    <dgm:cxn modelId="{9182A10B-6EED-3C44-AEC0-11749CDD8A04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B1CC55E2-64AD-3340-914E-16B5DD4EE0AD}" type="presOf" srcId="{F3A6572E-AF48-5540-A231-00B9DE063CAB}" destId="{91504128-1C9C-A243-8F90-791B9ECD919E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B2473CA5-45B3-6A42-AF37-4AE1718B4D27}" type="presOf" srcId="{AC3EBA0A-A023-4949-8B37-DABD00181D2B}" destId="{53D3A905-1653-D747-9DC1-513713D15D24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2B73A46F-7D8F-F144-A5DB-2B789D2A0F2B}" type="presOf" srcId="{A332FC7E-DE02-574B-9F0D-E70BA46EF2F3}" destId="{DC55ECC5-2606-8148-B528-EED2EF009774}" srcOrd="0" destOrd="0" presId="urn:microsoft.com/office/officeart/2005/8/layout/chevron1"/>
    <dgm:cxn modelId="{B832AF03-B844-CD44-A8A9-8839E1190326}" type="presOf" srcId="{4EF4AB64-70DD-4F41-97FA-82F895177C48}" destId="{A7F4AFD7-D899-9949-8F89-546802D525C7}" srcOrd="0" destOrd="0" presId="urn:microsoft.com/office/officeart/2005/8/layout/chevron1"/>
    <dgm:cxn modelId="{C3E7AC8B-28A0-BE4E-AC8C-F7DA33E0877E}" type="presParOf" srcId="{91504128-1C9C-A243-8F90-791B9ECD919E}" destId="{53D3A905-1653-D747-9DC1-513713D15D24}" srcOrd="0" destOrd="0" presId="urn:microsoft.com/office/officeart/2005/8/layout/chevron1"/>
    <dgm:cxn modelId="{8B3B1978-4F3C-234F-9BD4-FF8681459B80}" type="presParOf" srcId="{91504128-1C9C-A243-8F90-791B9ECD919E}" destId="{4EAB0994-C3C2-D249-9240-FC360C35087D}" srcOrd="1" destOrd="0" presId="urn:microsoft.com/office/officeart/2005/8/layout/chevron1"/>
    <dgm:cxn modelId="{61BA0A16-A986-8247-A7DD-552E09F08858}" type="presParOf" srcId="{91504128-1C9C-A243-8F90-791B9ECD919E}" destId="{DC55ECC5-2606-8148-B528-EED2EF009774}" srcOrd="2" destOrd="0" presId="urn:microsoft.com/office/officeart/2005/8/layout/chevron1"/>
    <dgm:cxn modelId="{288333C0-0B81-2B48-B854-1415597ECD8E}" type="presParOf" srcId="{91504128-1C9C-A243-8F90-791B9ECD919E}" destId="{D8C7DEEC-8F16-6B4D-A2A9-F996C4F9EB79}" srcOrd="3" destOrd="0" presId="urn:microsoft.com/office/officeart/2005/8/layout/chevron1"/>
    <dgm:cxn modelId="{9470B77D-9B59-4843-9850-DB1A4AEF5F19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023867B6-0414-8045-A319-9E05F6E17CC3}" type="presOf" srcId="{A332FC7E-DE02-574B-9F0D-E70BA46EF2F3}" destId="{DC55ECC5-2606-8148-B528-EED2EF009774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9A45A1AB-E10A-9E4C-85CE-BFE71D7A976B}" type="presOf" srcId="{4EF4AB64-70DD-4F41-97FA-82F895177C48}" destId="{A7F4AFD7-D899-9949-8F89-546802D525C7}" srcOrd="0" destOrd="0" presId="urn:microsoft.com/office/officeart/2005/8/layout/chevron1"/>
    <dgm:cxn modelId="{A73EE6CB-D423-4340-AD78-BDDD71DED666}" type="presOf" srcId="{F3A6572E-AF48-5540-A231-00B9DE063CAB}" destId="{91504128-1C9C-A243-8F90-791B9ECD919E}" srcOrd="0" destOrd="0" presId="urn:microsoft.com/office/officeart/2005/8/layout/chevron1"/>
    <dgm:cxn modelId="{2825D2A5-A06B-4447-A4A8-3C94F78A5B74}" type="presOf" srcId="{AC3EBA0A-A023-4949-8B37-DABD00181D2B}" destId="{53D3A905-1653-D747-9DC1-513713D15D24}" srcOrd="0" destOrd="0" presId="urn:microsoft.com/office/officeart/2005/8/layout/chevron1"/>
    <dgm:cxn modelId="{2C20786F-E333-A047-BA5A-221067256F8A}" type="presParOf" srcId="{91504128-1C9C-A243-8F90-791B9ECD919E}" destId="{53D3A905-1653-D747-9DC1-513713D15D24}" srcOrd="0" destOrd="0" presId="urn:microsoft.com/office/officeart/2005/8/layout/chevron1"/>
    <dgm:cxn modelId="{69C82D0C-E3FE-5C49-BC41-2A362580E3D7}" type="presParOf" srcId="{91504128-1C9C-A243-8F90-791B9ECD919E}" destId="{4EAB0994-C3C2-D249-9240-FC360C35087D}" srcOrd="1" destOrd="0" presId="urn:microsoft.com/office/officeart/2005/8/layout/chevron1"/>
    <dgm:cxn modelId="{B6336908-CC79-7748-890D-4DB37DF5C7B0}" type="presParOf" srcId="{91504128-1C9C-A243-8F90-791B9ECD919E}" destId="{DC55ECC5-2606-8148-B528-EED2EF009774}" srcOrd="2" destOrd="0" presId="urn:microsoft.com/office/officeart/2005/8/layout/chevron1"/>
    <dgm:cxn modelId="{D7C9931A-A38B-8A4A-A0FA-E71C3FDDD95F}" type="presParOf" srcId="{91504128-1C9C-A243-8F90-791B9ECD919E}" destId="{D8C7DEEC-8F16-6B4D-A2A9-F996C4F9EB79}" srcOrd="3" destOrd="0" presId="urn:microsoft.com/office/officeart/2005/8/layout/chevron1"/>
    <dgm:cxn modelId="{3CCDAEB5-ABFB-AD48-A42A-1EFFEADE9ABC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5EDD9E1C-1FEA-B646-AF73-B70B88937E5C}" type="presOf" srcId="{4EF4AB64-70DD-4F41-97FA-82F895177C48}" destId="{A7F4AFD7-D899-9949-8F89-546802D525C7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AF553427-404F-3449-8737-8406EB2B3422}" type="presOf" srcId="{A332FC7E-DE02-574B-9F0D-E70BA46EF2F3}" destId="{DC55ECC5-2606-8148-B528-EED2EF009774}" srcOrd="0" destOrd="0" presId="urn:microsoft.com/office/officeart/2005/8/layout/chevron1"/>
    <dgm:cxn modelId="{982FDF8C-A542-4740-BA0C-B8E585607257}" type="presOf" srcId="{AC3EBA0A-A023-4949-8B37-DABD00181D2B}" destId="{53D3A905-1653-D747-9DC1-513713D15D24}" srcOrd="0" destOrd="0" presId="urn:microsoft.com/office/officeart/2005/8/layout/chevron1"/>
    <dgm:cxn modelId="{4BA484F5-A702-8041-97C5-9535637CBEB9}" type="presOf" srcId="{F3A6572E-AF48-5540-A231-00B9DE063CAB}" destId="{91504128-1C9C-A243-8F90-791B9ECD919E}" srcOrd="0" destOrd="0" presId="urn:microsoft.com/office/officeart/2005/8/layout/chevron1"/>
    <dgm:cxn modelId="{0EA12828-DB8E-1E4C-8C93-EDE30451D310}" type="presParOf" srcId="{91504128-1C9C-A243-8F90-791B9ECD919E}" destId="{53D3A905-1653-D747-9DC1-513713D15D24}" srcOrd="0" destOrd="0" presId="urn:microsoft.com/office/officeart/2005/8/layout/chevron1"/>
    <dgm:cxn modelId="{B96A3B9B-2A0E-EC40-8F00-7F5E19B80DDE}" type="presParOf" srcId="{91504128-1C9C-A243-8F90-791B9ECD919E}" destId="{4EAB0994-C3C2-D249-9240-FC360C35087D}" srcOrd="1" destOrd="0" presId="urn:microsoft.com/office/officeart/2005/8/layout/chevron1"/>
    <dgm:cxn modelId="{837D8CF1-24CE-C14A-976C-1808F5F51644}" type="presParOf" srcId="{91504128-1C9C-A243-8F90-791B9ECD919E}" destId="{DC55ECC5-2606-8148-B528-EED2EF009774}" srcOrd="2" destOrd="0" presId="urn:microsoft.com/office/officeart/2005/8/layout/chevron1"/>
    <dgm:cxn modelId="{A52B07FB-24AB-5449-B1D7-F92ACFF0B350}" type="presParOf" srcId="{91504128-1C9C-A243-8F90-791B9ECD919E}" destId="{D8C7DEEC-8F16-6B4D-A2A9-F996C4F9EB79}" srcOrd="3" destOrd="0" presId="urn:microsoft.com/office/officeart/2005/8/layout/chevron1"/>
    <dgm:cxn modelId="{9D98BB46-77BB-7F49-884C-0AA8B0D65181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25C2A-7AA4-2E4B-9401-284C0B831426}" type="presOf" srcId="{F3A6572E-AF48-5540-A231-00B9DE063CAB}" destId="{91504128-1C9C-A243-8F90-791B9ECD919E}" srcOrd="0" destOrd="0" presId="urn:microsoft.com/office/officeart/2005/8/layout/chevron1"/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975115E8-FFE1-0F4E-8621-212ACB9F3776}" type="presOf" srcId="{AC3EBA0A-A023-4949-8B37-DABD00181D2B}" destId="{53D3A905-1653-D747-9DC1-513713D15D24}" srcOrd="0" destOrd="0" presId="urn:microsoft.com/office/officeart/2005/8/layout/chevron1"/>
    <dgm:cxn modelId="{B28309F3-A25D-8344-94CE-1BF793851D8F}" type="presOf" srcId="{A332FC7E-DE02-574B-9F0D-E70BA46EF2F3}" destId="{DC55ECC5-2606-8148-B528-EED2EF009774}" srcOrd="0" destOrd="0" presId="urn:microsoft.com/office/officeart/2005/8/layout/chevron1"/>
    <dgm:cxn modelId="{7312A783-1241-5245-9110-5D1BFAB94CF1}" type="presOf" srcId="{4EF4AB64-70DD-4F41-97FA-82F895177C48}" destId="{A7F4AFD7-D899-9949-8F89-546802D525C7}" srcOrd="0" destOrd="0" presId="urn:microsoft.com/office/officeart/2005/8/layout/chevron1"/>
    <dgm:cxn modelId="{A80B65EC-877B-6A4A-B917-423A8B2774AC}" type="presParOf" srcId="{91504128-1C9C-A243-8F90-791B9ECD919E}" destId="{53D3A905-1653-D747-9DC1-513713D15D24}" srcOrd="0" destOrd="0" presId="urn:microsoft.com/office/officeart/2005/8/layout/chevron1"/>
    <dgm:cxn modelId="{0F5ACA94-983F-964F-957F-ED307627829F}" type="presParOf" srcId="{91504128-1C9C-A243-8F90-791B9ECD919E}" destId="{4EAB0994-C3C2-D249-9240-FC360C35087D}" srcOrd="1" destOrd="0" presId="urn:microsoft.com/office/officeart/2005/8/layout/chevron1"/>
    <dgm:cxn modelId="{5AB409C6-D2AA-CE49-9DF3-A9117967D756}" type="presParOf" srcId="{91504128-1C9C-A243-8F90-791B9ECD919E}" destId="{DC55ECC5-2606-8148-B528-EED2EF009774}" srcOrd="2" destOrd="0" presId="urn:microsoft.com/office/officeart/2005/8/layout/chevron1"/>
    <dgm:cxn modelId="{73BFBC06-B25B-E841-9E36-DA0EDB8E1DAF}" type="presParOf" srcId="{91504128-1C9C-A243-8F90-791B9ECD919E}" destId="{D8C7DEEC-8F16-6B4D-A2A9-F996C4F9EB79}" srcOrd="3" destOrd="0" presId="urn:microsoft.com/office/officeart/2005/8/layout/chevron1"/>
    <dgm:cxn modelId="{F1EF8814-EDD1-2045-804B-63BA342CE4F3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B3A9BB12-2EB3-8548-98E8-7245CD967E9F}" type="presOf" srcId="{A332FC7E-DE02-574B-9F0D-E70BA46EF2F3}" destId="{DC55ECC5-2606-8148-B528-EED2EF009774}" srcOrd="0" destOrd="0" presId="urn:microsoft.com/office/officeart/2005/8/layout/chevron1"/>
    <dgm:cxn modelId="{DEB7DC2E-952A-BB46-AEAC-0A66353ED7EE}" type="presOf" srcId="{4EF4AB64-70DD-4F41-97FA-82F895177C48}" destId="{A7F4AFD7-D899-9949-8F89-546802D525C7}" srcOrd="0" destOrd="0" presId="urn:microsoft.com/office/officeart/2005/8/layout/chevron1"/>
    <dgm:cxn modelId="{6EB93425-30F5-ED4D-88FC-FD9CB605E69C}" type="presOf" srcId="{AC3EBA0A-A023-4949-8B37-DABD00181D2B}" destId="{53D3A905-1653-D747-9DC1-513713D15D24}" srcOrd="0" destOrd="0" presId="urn:microsoft.com/office/officeart/2005/8/layout/chevron1"/>
    <dgm:cxn modelId="{A17750E6-5E14-424E-84F1-6A7809FD6193}" type="presOf" srcId="{F3A6572E-AF48-5540-A231-00B9DE063CAB}" destId="{91504128-1C9C-A243-8F90-791B9ECD919E}" srcOrd="0" destOrd="0" presId="urn:microsoft.com/office/officeart/2005/8/layout/chevron1"/>
    <dgm:cxn modelId="{D451E770-09DC-5C41-864E-F2285C647417}" type="presParOf" srcId="{91504128-1C9C-A243-8F90-791B9ECD919E}" destId="{53D3A905-1653-D747-9DC1-513713D15D24}" srcOrd="0" destOrd="0" presId="urn:microsoft.com/office/officeart/2005/8/layout/chevron1"/>
    <dgm:cxn modelId="{4CEAE72F-5394-784A-B724-43220048355B}" type="presParOf" srcId="{91504128-1C9C-A243-8F90-791B9ECD919E}" destId="{4EAB0994-C3C2-D249-9240-FC360C35087D}" srcOrd="1" destOrd="0" presId="urn:microsoft.com/office/officeart/2005/8/layout/chevron1"/>
    <dgm:cxn modelId="{6434B0FB-6562-F546-8BF2-87C14EF8B5F6}" type="presParOf" srcId="{91504128-1C9C-A243-8F90-791B9ECD919E}" destId="{DC55ECC5-2606-8148-B528-EED2EF009774}" srcOrd="2" destOrd="0" presId="urn:microsoft.com/office/officeart/2005/8/layout/chevron1"/>
    <dgm:cxn modelId="{FBF789BC-DCE1-E047-9DAD-7F4D99C3620F}" type="presParOf" srcId="{91504128-1C9C-A243-8F90-791B9ECD919E}" destId="{D8C7DEEC-8F16-6B4D-A2A9-F996C4F9EB79}" srcOrd="3" destOrd="0" presId="urn:microsoft.com/office/officeart/2005/8/layout/chevron1"/>
    <dgm:cxn modelId="{48DA0F5E-1B85-B04E-91A3-569826D0D107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3F8100DB-A660-0A41-B495-55BACB0C4ADC}" type="presOf" srcId="{AC3EBA0A-A023-4949-8B37-DABD00181D2B}" destId="{53D3A905-1653-D747-9DC1-513713D15D24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54CB6A31-B687-034B-A192-21A8A99593DA}" type="presOf" srcId="{A332FC7E-DE02-574B-9F0D-E70BA46EF2F3}" destId="{DC55ECC5-2606-8148-B528-EED2EF009774}" srcOrd="0" destOrd="0" presId="urn:microsoft.com/office/officeart/2005/8/layout/chevron1"/>
    <dgm:cxn modelId="{B4814B73-A80A-4340-953C-D65CF030A681}" type="presOf" srcId="{F3A6572E-AF48-5540-A231-00B9DE063CAB}" destId="{91504128-1C9C-A243-8F90-791B9ECD919E}" srcOrd="0" destOrd="0" presId="urn:microsoft.com/office/officeart/2005/8/layout/chevron1"/>
    <dgm:cxn modelId="{03A9710F-174A-AD47-847B-D6633B8F3D41}" type="presOf" srcId="{4EF4AB64-70DD-4F41-97FA-82F895177C48}" destId="{A7F4AFD7-D899-9949-8F89-546802D525C7}" srcOrd="0" destOrd="0" presId="urn:microsoft.com/office/officeart/2005/8/layout/chevron1"/>
    <dgm:cxn modelId="{81FBFE13-5120-7D42-816C-026938A1EAAE}" type="presParOf" srcId="{91504128-1C9C-A243-8F90-791B9ECD919E}" destId="{53D3A905-1653-D747-9DC1-513713D15D24}" srcOrd="0" destOrd="0" presId="urn:microsoft.com/office/officeart/2005/8/layout/chevron1"/>
    <dgm:cxn modelId="{0C876F8B-4492-E640-8D23-41311D00DC1D}" type="presParOf" srcId="{91504128-1C9C-A243-8F90-791B9ECD919E}" destId="{4EAB0994-C3C2-D249-9240-FC360C35087D}" srcOrd="1" destOrd="0" presId="urn:microsoft.com/office/officeart/2005/8/layout/chevron1"/>
    <dgm:cxn modelId="{0BE9AE84-6E8B-4548-A60E-6EDC2868AFC5}" type="presParOf" srcId="{91504128-1C9C-A243-8F90-791B9ECD919E}" destId="{DC55ECC5-2606-8148-B528-EED2EF009774}" srcOrd="2" destOrd="0" presId="urn:microsoft.com/office/officeart/2005/8/layout/chevron1"/>
    <dgm:cxn modelId="{1553A9A7-E9A8-4E48-9FB9-A3F205CF5BB0}" type="presParOf" srcId="{91504128-1C9C-A243-8F90-791B9ECD919E}" destId="{D8C7DEEC-8F16-6B4D-A2A9-F996C4F9EB79}" srcOrd="3" destOrd="0" presId="urn:microsoft.com/office/officeart/2005/8/layout/chevron1"/>
    <dgm:cxn modelId="{0D573BB3-D39B-B445-A52A-53A665CEE14B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6A4A1D13-6CAC-4D47-85E1-8D67DD892F86}" type="presOf" srcId="{AC3EBA0A-A023-4949-8B37-DABD00181D2B}" destId="{53D3A905-1653-D747-9DC1-513713D15D24}" srcOrd="0" destOrd="0" presId="urn:microsoft.com/office/officeart/2005/8/layout/chevron1"/>
    <dgm:cxn modelId="{54C2184D-8C26-BC4A-B081-F1406E93661D}" type="presOf" srcId="{A332FC7E-DE02-574B-9F0D-E70BA46EF2F3}" destId="{DC55ECC5-2606-8148-B528-EED2EF009774}" srcOrd="0" destOrd="0" presId="urn:microsoft.com/office/officeart/2005/8/layout/chevron1"/>
    <dgm:cxn modelId="{BB606135-4E52-6040-A2C1-351DD119D0A1}" type="presOf" srcId="{4EF4AB64-70DD-4F41-97FA-82F895177C48}" destId="{A7F4AFD7-D899-9949-8F89-546802D525C7}" srcOrd="0" destOrd="0" presId="urn:microsoft.com/office/officeart/2005/8/layout/chevron1"/>
    <dgm:cxn modelId="{662F7E14-2EB1-E243-A5AE-2DED0218CCAF}" type="presOf" srcId="{F3A6572E-AF48-5540-A231-00B9DE063CAB}" destId="{91504128-1C9C-A243-8F90-791B9ECD919E}" srcOrd="0" destOrd="0" presId="urn:microsoft.com/office/officeart/2005/8/layout/chevron1"/>
    <dgm:cxn modelId="{15165E31-6669-224C-8093-C39508542C6B}" type="presParOf" srcId="{91504128-1C9C-A243-8F90-791B9ECD919E}" destId="{53D3A905-1653-D747-9DC1-513713D15D24}" srcOrd="0" destOrd="0" presId="urn:microsoft.com/office/officeart/2005/8/layout/chevron1"/>
    <dgm:cxn modelId="{167B42C2-07D5-844D-ACB3-A5EFB1D53DA4}" type="presParOf" srcId="{91504128-1C9C-A243-8F90-791B9ECD919E}" destId="{4EAB0994-C3C2-D249-9240-FC360C35087D}" srcOrd="1" destOrd="0" presId="urn:microsoft.com/office/officeart/2005/8/layout/chevron1"/>
    <dgm:cxn modelId="{4C63084E-10B9-B044-93FC-3579BD385583}" type="presParOf" srcId="{91504128-1C9C-A243-8F90-791B9ECD919E}" destId="{DC55ECC5-2606-8148-B528-EED2EF009774}" srcOrd="2" destOrd="0" presId="urn:microsoft.com/office/officeart/2005/8/layout/chevron1"/>
    <dgm:cxn modelId="{FF90540B-6FE9-8142-94E4-8A2CBA8960A5}" type="presParOf" srcId="{91504128-1C9C-A243-8F90-791B9ECD919E}" destId="{D8C7DEEC-8F16-6B4D-A2A9-F996C4F9EB79}" srcOrd="3" destOrd="0" presId="urn:microsoft.com/office/officeart/2005/8/layout/chevron1"/>
    <dgm:cxn modelId="{AEFE9D41-12B2-2A4B-B3E9-84D773C2F1E8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052556BD-C3C8-2147-9CBC-D6EF3A665E79}" type="presOf" srcId="{AC3EBA0A-A023-4949-8B37-DABD00181D2B}" destId="{53D3A905-1653-D747-9DC1-513713D15D24}" srcOrd="0" destOrd="0" presId="urn:microsoft.com/office/officeart/2005/8/layout/chevron1"/>
    <dgm:cxn modelId="{6935A067-F6EA-EC41-8B77-3F949937CB03}" type="presOf" srcId="{F3A6572E-AF48-5540-A231-00B9DE063CAB}" destId="{91504128-1C9C-A243-8F90-791B9ECD919E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3D2F2CA7-2674-7140-AB1F-F9BD8D74BEC0}" type="presOf" srcId="{A332FC7E-DE02-574B-9F0D-E70BA46EF2F3}" destId="{DC55ECC5-2606-8148-B528-EED2EF009774}" srcOrd="0" destOrd="0" presId="urn:microsoft.com/office/officeart/2005/8/layout/chevron1"/>
    <dgm:cxn modelId="{8569708E-8B2C-DB4F-A8C6-2C27DE97B75A}" type="presOf" srcId="{4EF4AB64-70DD-4F41-97FA-82F895177C48}" destId="{A7F4AFD7-D899-9949-8F89-546802D525C7}" srcOrd="0" destOrd="0" presId="urn:microsoft.com/office/officeart/2005/8/layout/chevron1"/>
    <dgm:cxn modelId="{C92E11CF-5107-7F41-8E6E-3CBF3286458F}" type="presParOf" srcId="{91504128-1C9C-A243-8F90-791B9ECD919E}" destId="{53D3A905-1653-D747-9DC1-513713D15D24}" srcOrd="0" destOrd="0" presId="urn:microsoft.com/office/officeart/2005/8/layout/chevron1"/>
    <dgm:cxn modelId="{976698A4-6161-3B49-8BD5-F18D61F42FAC}" type="presParOf" srcId="{91504128-1C9C-A243-8F90-791B9ECD919E}" destId="{4EAB0994-C3C2-D249-9240-FC360C35087D}" srcOrd="1" destOrd="0" presId="urn:microsoft.com/office/officeart/2005/8/layout/chevron1"/>
    <dgm:cxn modelId="{BA1ECDD2-E06B-3A46-9F9C-6C1EF7FD2908}" type="presParOf" srcId="{91504128-1C9C-A243-8F90-791B9ECD919E}" destId="{DC55ECC5-2606-8148-B528-EED2EF009774}" srcOrd="2" destOrd="0" presId="urn:microsoft.com/office/officeart/2005/8/layout/chevron1"/>
    <dgm:cxn modelId="{AD5531F3-548F-0842-AC32-625DF5FFEAFD}" type="presParOf" srcId="{91504128-1C9C-A243-8F90-791B9ECD919E}" destId="{D8C7DEEC-8F16-6B4D-A2A9-F996C4F9EB79}" srcOrd="3" destOrd="0" presId="urn:microsoft.com/office/officeart/2005/8/layout/chevron1"/>
    <dgm:cxn modelId="{6DC65B41-BD95-AD42-86E0-20AE0653BE3A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AAE93-D1AF-2E49-BEFD-734F7C06EE2B}" type="presOf" srcId="{A332FC7E-DE02-574B-9F0D-E70BA46EF2F3}" destId="{DC55ECC5-2606-8148-B528-EED2EF009774}" srcOrd="0" destOrd="0" presId="urn:microsoft.com/office/officeart/2005/8/layout/chevron1"/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D366B4E3-A4CC-5441-88CC-EA539755060F}" type="presOf" srcId="{AC3EBA0A-A023-4949-8B37-DABD00181D2B}" destId="{53D3A905-1653-D747-9DC1-513713D15D24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B67D7FE9-5EFC-DF46-B53C-B62207593224}" type="presOf" srcId="{F3A6572E-AF48-5540-A231-00B9DE063CAB}" destId="{91504128-1C9C-A243-8F90-791B9ECD919E}" srcOrd="0" destOrd="0" presId="urn:microsoft.com/office/officeart/2005/8/layout/chevron1"/>
    <dgm:cxn modelId="{4691D0E9-D01B-EC4C-A95F-F3750267A176}" type="presOf" srcId="{4EF4AB64-70DD-4F41-97FA-82F895177C48}" destId="{A7F4AFD7-D899-9949-8F89-546802D525C7}" srcOrd="0" destOrd="0" presId="urn:microsoft.com/office/officeart/2005/8/layout/chevron1"/>
    <dgm:cxn modelId="{5EB72B9E-CF52-E947-915C-A01B6B64AA30}" type="presParOf" srcId="{91504128-1C9C-A243-8F90-791B9ECD919E}" destId="{53D3A905-1653-D747-9DC1-513713D15D24}" srcOrd="0" destOrd="0" presId="urn:microsoft.com/office/officeart/2005/8/layout/chevron1"/>
    <dgm:cxn modelId="{B8596A91-D56E-D24D-8904-DD939C04F8D9}" type="presParOf" srcId="{91504128-1C9C-A243-8F90-791B9ECD919E}" destId="{4EAB0994-C3C2-D249-9240-FC360C35087D}" srcOrd="1" destOrd="0" presId="urn:microsoft.com/office/officeart/2005/8/layout/chevron1"/>
    <dgm:cxn modelId="{EF570192-5C70-084F-A1F2-1083ED9E74B1}" type="presParOf" srcId="{91504128-1C9C-A243-8F90-791B9ECD919E}" destId="{DC55ECC5-2606-8148-B528-EED2EF009774}" srcOrd="2" destOrd="0" presId="urn:microsoft.com/office/officeart/2005/8/layout/chevron1"/>
    <dgm:cxn modelId="{6C0EC30E-52F6-684C-9E19-DC9BEB899E29}" type="presParOf" srcId="{91504128-1C9C-A243-8F90-791B9ECD919E}" destId="{D8C7DEEC-8F16-6B4D-A2A9-F996C4F9EB79}" srcOrd="3" destOrd="0" presId="urn:microsoft.com/office/officeart/2005/8/layout/chevron1"/>
    <dgm:cxn modelId="{7A3C067C-4D4A-F24F-B790-4376FEF5689B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8871CC9B-F9B2-1345-9080-B562F6D0D1D1}" type="presOf" srcId="{A332FC7E-DE02-574B-9F0D-E70BA46EF2F3}" destId="{DC55ECC5-2606-8148-B528-EED2EF009774}" srcOrd="0" destOrd="0" presId="urn:microsoft.com/office/officeart/2005/8/layout/chevron1"/>
    <dgm:cxn modelId="{C4DFED5B-9FAB-0D42-B6A8-8F0C23F1FB2F}" type="presOf" srcId="{4EF4AB64-70DD-4F41-97FA-82F895177C48}" destId="{A7F4AFD7-D899-9949-8F89-546802D525C7}" srcOrd="0" destOrd="0" presId="urn:microsoft.com/office/officeart/2005/8/layout/chevron1"/>
    <dgm:cxn modelId="{2E18903F-CB9D-2040-A54E-062DCEF50B21}" type="presOf" srcId="{F3A6572E-AF48-5540-A231-00B9DE063CAB}" destId="{91504128-1C9C-A243-8F90-791B9ECD919E}" srcOrd="0" destOrd="0" presId="urn:microsoft.com/office/officeart/2005/8/layout/chevron1"/>
    <dgm:cxn modelId="{B164ACD0-ABDF-C44F-8F34-6D054EFA9E88}" type="presOf" srcId="{AC3EBA0A-A023-4949-8B37-DABD00181D2B}" destId="{53D3A905-1653-D747-9DC1-513713D15D24}" srcOrd="0" destOrd="0" presId="urn:microsoft.com/office/officeart/2005/8/layout/chevron1"/>
    <dgm:cxn modelId="{C86680FE-1F29-404E-A447-2931F950349F}" type="presParOf" srcId="{91504128-1C9C-A243-8F90-791B9ECD919E}" destId="{53D3A905-1653-D747-9DC1-513713D15D24}" srcOrd="0" destOrd="0" presId="urn:microsoft.com/office/officeart/2005/8/layout/chevron1"/>
    <dgm:cxn modelId="{01C0DC18-0E2A-224D-870C-05FD36A0F94F}" type="presParOf" srcId="{91504128-1C9C-A243-8F90-791B9ECD919E}" destId="{4EAB0994-C3C2-D249-9240-FC360C35087D}" srcOrd="1" destOrd="0" presId="urn:microsoft.com/office/officeart/2005/8/layout/chevron1"/>
    <dgm:cxn modelId="{A3EE727A-19A6-4F45-ACCC-4993E1BC5237}" type="presParOf" srcId="{91504128-1C9C-A243-8F90-791B9ECD919E}" destId="{DC55ECC5-2606-8148-B528-EED2EF009774}" srcOrd="2" destOrd="0" presId="urn:microsoft.com/office/officeart/2005/8/layout/chevron1"/>
    <dgm:cxn modelId="{A669CA25-6483-394D-B304-51A837DAEFCD}" type="presParOf" srcId="{91504128-1C9C-A243-8F90-791B9ECD919E}" destId="{D8C7DEEC-8F16-6B4D-A2A9-F996C4F9EB79}" srcOrd="3" destOrd="0" presId="urn:microsoft.com/office/officeart/2005/8/layout/chevron1"/>
    <dgm:cxn modelId="{D0A07512-11E4-8142-8885-07B67CC35C06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C3EBA0A-A023-4949-8B37-DABD00181D2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A096810E-A288-F64C-9A13-227A4E9EFD5E}" type="parTrans" cxnId="{B08503BD-D661-4C45-9512-51C29B5DFE51}">
      <dgm:prSet/>
      <dgm:spPr/>
      <dgm:t>
        <a:bodyPr/>
        <a:lstStyle/>
        <a:p>
          <a:endParaRPr lang="en-US"/>
        </a:p>
      </dgm:t>
    </dgm:pt>
    <dgm:pt modelId="{50ABA959-2C01-F746-804D-04189AEDB1F6}" type="sibTrans" cxnId="{B08503BD-D661-4C45-9512-51C29B5DFE51}">
      <dgm:prSet/>
      <dgm:spPr/>
      <dgm:t>
        <a:bodyPr/>
        <a:lstStyle/>
        <a:p>
          <a:endParaRPr lang="en-US"/>
        </a:p>
      </dgm:t>
    </dgm:pt>
    <dgm:pt modelId="{A332FC7E-DE02-574B-9F0D-E70BA46EF2F3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53D3A905-1653-D747-9DC1-513713D15D24}" type="pres">
      <dgm:prSet presAssocID="{AC3EBA0A-A023-4949-8B37-DABD00181D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0994-C3C2-D249-9240-FC360C35087D}" type="pres">
      <dgm:prSet presAssocID="{50ABA959-2C01-F746-804D-04189AEDB1F6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AF2B1103-7B57-9143-BCB5-6A0B652C2392}" type="presOf" srcId="{F3A6572E-AF48-5540-A231-00B9DE063CAB}" destId="{91504128-1C9C-A243-8F90-791B9ECD919E}" srcOrd="0" destOrd="0" presId="urn:microsoft.com/office/officeart/2005/8/layout/chevron1"/>
    <dgm:cxn modelId="{33F677FC-ACF4-B748-A39C-58525EA43900}" type="presOf" srcId="{4EF4AB64-70DD-4F41-97FA-82F895177C48}" destId="{A7F4AFD7-D899-9949-8F89-546802D525C7}" srcOrd="0" destOrd="0" presId="urn:microsoft.com/office/officeart/2005/8/layout/chevron1"/>
    <dgm:cxn modelId="{B4081FAF-3E35-7148-9F5E-D2865CBF04F4}" type="presOf" srcId="{AC3EBA0A-A023-4949-8B37-DABD00181D2B}" destId="{53D3A905-1653-D747-9DC1-513713D15D24}" srcOrd="0" destOrd="0" presId="urn:microsoft.com/office/officeart/2005/8/layout/chevron1"/>
    <dgm:cxn modelId="{B08503BD-D661-4C45-9512-51C29B5DFE51}" srcId="{F3A6572E-AF48-5540-A231-00B9DE063CAB}" destId="{AC3EBA0A-A023-4949-8B37-DABD00181D2B}" srcOrd="0" destOrd="0" parTransId="{A096810E-A288-F64C-9A13-227A4E9EFD5E}" sibTransId="{50ABA959-2C01-F746-804D-04189AEDB1F6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D3AB782C-29FC-C544-B3F4-5929CCA93370}" type="presOf" srcId="{A332FC7E-DE02-574B-9F0D-E70BA46EF2F3}" destId="{DC55ECC5-2606-8148-B528-EED2EF009774}" srcOrd="0" destOrd="0" presId="urn:microsoft.com/office/officeart/2005/8/layout/chevron1"/>
    <dgm:cxn modelId="{E70AC78A-32DF-034E-AA64-DFC38C22E963}" type="presParOf" srcId="{91504128-1C9C-A243-8F90-791B9ECD919E}" destId="{53D3A905-1653-D747-9DC1-513713D15D24}" srcOrd="0" destOrd="0" presId="urn:microsoft.com/office/officeart/2005/8/layout/chevron1"/>
    <dgm:cxn modelId="{5657F1F0-50FA-0D4A-864F-59A732987A65}" type="presParOf" srcId="{91504128-1C9C-A243-8F90-791B9ECD919E}" destId="{4EAB0994-C3C2-D249-9240-FC360C35087D}" srcOrd="1" destOrd="0" presId="urn:microsoft.com/office/officeart/2005/8/layout/chevron1"/>
    <dgm:cxn modelId="{CC10C898-47F8-1F4C-AE88-674B1C698E05}" type="presParOf" srcId="{91504128-1C9C-A243-8F90-791B9ECD919E}" destId="{DC55ECC5-2606-8148-B528-EED2EF009774}" srcOrd="2" destOrd="0" presId="urn:microsoft.com/office/officeart/2005/8/layout/chevron1"/>
    <dgm:cxn modelId="{59460D03-3310-F740-BF5D-7390C496B3BD}" type="presParOf" srcId="{91504128-1C9C-A243-8F90-791B9ECD919E}" destId="{D8C7DEEC-8F16-6B4D-A2A9-F996C4F9EB79}" srcOrd="3" destOrd="0" presId="urn:microsoft.com/office/officeart/2005/8/layout/chevron1"/>
    <dgm:cxn modelId="{93E46C63-EC25-7248-91F9-4CF261F6D9DF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332FC7E-DE02-574B-9F0D-E70BA46EF2F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41BE4589-5F08-9345-B228-0C1B8FEC3C98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82A936F0-7856-E540-9310-D72386DC72F0}" type="parTrans" cxnId="{08D45CCE-1ED8-974A-9BC0-CFB8D4722213}">
      <dgm:prSet/>
      <dgm:spPr/>
      <dgm:t>
        <a:bodyPr/>
        <a:lstStyle/>
        <a:p>
          <a:endParaRPr lang="en-US"/>
        </a:p>
      </dgm:t>
    </dgm:pt>
    <dgm:pt modelId="{0A60D86E-B2CA-B44D-B5A9-63F8EC5DF1CF}" type="sibTrans" cxnId="{08D45CCE-1ED8-974A-9BC0-CFB8D472221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EEC73857-C8C4-6944-9906-EB37F8360D6D}" type="pres">
      <dgm:prSet presAssocID="{41BE4589-5F08-9345-B228-0C1B8FEC3C9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8515C-9DA4-344C-A13F-4B6016408E7F}" type="pres">
      <dgm:prSet presAssocID="{0A60D86E-B2CA-B44D-B5A9-63F8EC5DF1CF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B6742D84-CE38-D54F-B377-0374D4D39A3A}" type="presOf" srcId="{F3A6572E-AF48-5540-A231-00B9DE063CAB}" destId="{91504128-1C9C-A243-8F90-791B9ECD919E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08D45CCE-1ED8-974A-9BC0-CFB8D4722213}" srcId="{F3A6572E-AF48-5540-A231-00B9DE063CAB}" destId="{41BE4589-5F08-9345-B228-0C1B8FEC3C98}" srcOrd="0" destOrd="0" parTransId="{82A936F0-7856-E540-9310-D72386DC72F0}" sibTransId="{0A60D86E-B2CA-B44D-B5A9-63F8EC5DF1CF}"/>
    <dgm:cxn modelId="{7E36E841-662D-EB45-886A-1E76BB1C3D55}" type="presOf" srcId="{A332FC7E-DE02-574B-9F0D-E70BA46EF2F3}" destId="{DC55ECC5-2606-8148-B528-EED2EF009774}" srcOrd="0" destOrd="0" presId="urn:microsoft.com/office/officeart/2005/8/layout/chevron1"/>
    <dgm:cxn modelId="{39B75496-A68E-534B-9E94-DAAB13DD775F}" type="presOf" srcId="{4EF4AB64-70DD-4F41-97FA-82F895177C48}" destId="{A7F4AFD7-D899-9949-8F89-546802D525C7}" srcOrd="0" destOrd="0" presId="urn:microsoft.com/office/officeart/2005/8/layout/chevron1"/>
    <dgm:cxn modelId="{AC3E9426-C324-2544-BF1F-F0F08F919DCA}" type="presOf" srcId="{41BE4589-5F08-9345-B228-0C1B8FEC3C98}" destId="{EEC73857-C8C4-6944-9906-EB37F8360D6D}" srcOrd="0" destOrd="0" presId="urn:microsoft.com/office/officeart/2005/8/layout/chevron1"/>
    <dgm:cxn modelId="{733B4CCF-1144-BB4A-9061-F3FAAC074A47}" type="presParOf" srcId="{91504128-1C9C-A243-8F90-791B9ECD919E}" destId="{EEC73857-C8C4-6944-9906-EB37F8360D6D}" srcOrd="0" destOrd="0" presId="urn:microsoft.com/office/officeart/2005/8/layout/chevron1"/>
    <dgm:cxn modelId="{8732B755-20F1-E24B-BA98-E2E1449EFD8E}" type="presParOf" srcId="{91504128-1C9C-A243-8F90-791B9ECD919E}" destId="{E288515C-9DA4-344C-A13F-4B6016408E7F}" srcOrd="1" destOrd="0" presId="urn:microsoft.com/office/officeart/2005/8/layout/chevron1"/>
    <dgm:cxn modelId="{18DC0997-0119-EA47-89C6-E12982497E52}" type="presParOf" srcId="{91504128-1C9C-A243-8F90-791B9ECD919E}" destId="{DC55ECC5-2606-8148-B528-EED2EF009774}" srcOrd="2" destOrd="0" presId="urn:microsoft.com/office/officeart/2005/8/layout/chevron1"/>
    <dgm:cxn modelId="{456406CE-2459-0541-83EC-E66A1BBA410A}" type="presParOf" srcId="{91504128-1C9C-A243-8F90-791B9ECD919E}" destId="{D8C7DEEC-8F16-6B4D-A2A9-F996C4F9EB79}" srcOrd="3" destOrd="0" presId="urn:microsoft.com/office/officeart/2005/8/layout/chevron1"/>
    <dgm:cxn modelId="{E4F19821-A1E6-694F-AEBF-38D6FDFDF81E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332FC7E-DE02-574B-9F0D-E70BA46EF2F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41BE4589-5F08-9345-B228-0C1B8FEC3C98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82A936F0-7856-E540-9310-D72386DC72F0}" type="parTrans" cxnId="{08D45CCE-1ED8-974A-9BC0-CFB8D4722213}">
      <dgm:prSet/>
      <dgm:spPr/>
      <dgm:t>
        <a:bodyPr/>
        <a:lstStyle/>
        <a:p>
          <a:endParaRPr lang="en-US"/>
        </a:p>
      </dgm:t>
    </dgm:pt>
    <dgm:pt modelId="{0A60D86E-B2CA-B44D-B5A9-63F8EC5DF1CF}" type="sibTrans" cxnId="{08D45CCE-1ED8-974A-9BC0-CFB8D472221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EEC73857-C8C4-6944-9906-EB37F8360D6D}" type="pres">
      <dgm:prSet presAssocID="{41BE4589-5F08-9345-B228-0C1B8FEC3C9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8515C-9DA4-344C-A13F-4B6016408E7F}" type="pres">
      <dgm:prSet presAssocID="{0A60D86E-B2CA-B44D-B5A9-63F8EC5DF1CF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5E82A-9331-6A4E-847A-9B6013AA2AAA}" type="presOf" srcId="{4EF4AB64-70DD-4F41-97FA-82F895177C48}" destId="{A7F4AFD7-D899-9949-8F89-546802D525C7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08D45CCE-1ED8-974A-9BC0-CFB8D4722213}" srcId="{F3A6572E-AF48-5540-A231-00B9DE063CAB}" destId="{41BE4589-5F08-9345-B228-0C1B8FEC3C98}" srcOrd="0" destOrd="0" parTransId="{82A936F0-7856-E540-9310-D72386DC72F0}" sibTransId="{0A60D86E-B2CA-B44D-B5A9-63F8EC5DF1CF}"/>
    <dgm:cxn modelId="{548F83AD-C8A8-1A4F-B96C-2404D54C584D}" type="presOf" srcId="{41BE4589-5F08-9345-B228-0C1B8FEC3C98}" destId="{EEC73857-C8C4-6944-9906-EB37F8360D6D}" srcOrd="0" destOrd="0" presId="urn:microsoft.com/office/officeart/2005/8/layout/chevron1"/>
    <dgm:cxn modelId="{C01351E4-632E-0C45-8087-EEA7ED2F4522}" type="presOf" srcId="{A332FC7E-DE02-574B-9F0D-E70BA46EF2F3}" destId="{DC55ECC5-2606-8148-B528-EED2EF009774}" srcOrd="0" destOrd="0" presId="urn:microsoft.com/office/officeart/2005/8/layout/chevron1"/>
    <dgm:cxn modelId="{45B2D0FC-68CD-9A44-86D4-08D29A2945C7}" type="presOf" srcId="{F3A6572E-AF48-5540-A231-00B9DE063CAB}" destId="{91504128-1C9C-A243-8F90-791B9ECD919E}" srcOrd="0" destOrd="0" presId="urn:microsoft.com/office/officeart/2005/8/layout/chevron1"/>
    <dgm:cxn modelId="{ECD40154-1A37-3447-BFCF-D49B6AE5ED75}" type="presParOf" srcId="{91504128-1C9C-A243-8F90-791B9ECD919E}" destId="{EEC73857-C8C4-6944-9906-EB37F8360D6D}" srcOrd="0" destOrd="0" presId="urn:microsoft.com/office/officeart/2005/8/layout/chevron1"/>
    <dgm:cxn modelId="{36EB10C1-4261-0640-82AD-BBA2EDAC1839}" type="presParOf" srcId="{91504128-1C9C-A243-8F90-791B9ECD919E}" destId="{E288515C-9DA4-344C-A13F-4B6016408E7F}" srcOrd="1" destOrd="0" presId="urn:microsoft.com/office/officeart/2005/8/layout/chevron1"/>
    <dgm:cxn modelId="{6BB9F923-BCD3-AB47-B1A4-73D7DA0E4DE3}" type="presParOf" srcId="{91504128-1C9C-A243-8F90-791B9ECD919E}" destId="{DC55ECC5-2606-8148-B528-EED2EF009774}" srcOrd="2" destOrd="0" presId="urn:microsoft.com/office/officeart/2005/8/layout/chevron1"/>
    <dgm:cxn modelId="{C2D28466-AEC1-B942-8254-2AA46027C6CA}" type="presParOf" srcId="{91504128-1C9C-A243-8F90-791B9ECD919E}" destId="{D8C7DEEC-8F16-6B4D-A2A9-F996C4F9EB79}" srcOrd="3" destOrd="0" presId="urn:microsoft.com/office/officeart/2005/8/layout/chevron1"/>
    <dgm:cxn modelId="{D96F5729-66B5-0145-B418-8598B68C34CC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332FC7E-DE02-574B-9F0D-E70BA46EF2F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41BE4589-5F08-9345-B228-0C1B8FEC3C98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82A936F0-7856-E540-9310-D72386DC72F0}" type="parTrans" cxnId="{08D45CCE-1ED8-974A-9BC0-CFB8D4722213}">
      <dgm:prSet/>
      <dgm:spPr/>
      <dgm:t>
        <a:bodyPr/>
        <a:lstStyle/>
        <a:p>
          <a:endParaRPr lang="en-US"/>
        </a:p>
      </dgm:t>
    </dgm:pt>
    <dgm:pt modelId="{0A60D86E-B2CA-B44D-B5A9-63F8EC5DF1CF}" type="sibTrans" cxnId="{08D45CCE-1ED8-974A-9BC0-CFB8D472221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EEC73857-C8C4-6944-9906-EB37F8360D6D}" type="pres">
      <dgm:prSet presAssocID="{41BE4589-5F08-9345-B228-0C1B8FEC3C9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8515C-9DA4-344C-A13F-4B6016408E7F}" type="pres">
      <dgm:prSet presAssocID="{0A60D86E-B2CA-B44D-B5A9-63F8EC5DF1CF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D0326A1D-EFE5-F644-88DC-8B3EDCCE2D3F}" type="presOf" srcId="{F3A6572E-AF48-5540-A231-00B9DE063CAB}" destId="{91504128-1C9C-A243-8F90-791B9ECD919E}" srcOrd="0" destOrd="0" presId="urn:microsoft.com/office/officeart/2005/8/layout/chevron1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08D45CCE-1ED8-974A-9BC0-CFB8D4722213}" srcId="{F3A6572E-AF48-5540-A231-00B9DE063CAB}" destId="{41BE4589-5F08-9345-B228-0C1B8FEC3C98}" srcOrd="0" destOrd="0" parTransId="{82A936F0-7856-E540-9310-D72386DC72F0}" sibTransId="{0A60D86E-B2CA-B44D-B5A9-63F8EC5DF1CF}"/>
    <dgm:cxn modelId="{E4665041-2264-D343-BA07-05B9F374C42C}" type="presOf" srcId="{A332FC7E-DE02-574B-9F0D-E70BA46EF2F3}" destId="{DC55ECC5-2606-8148-B528-EED2EF009774}" srcOrd="0" destOrd="0" presId="urn:microsoft.com/office/officeart/2005/8/layout/chevron1"/>
    <dgm:cxn modelId="{E56263B8-2C7F-794C-8478-AEE4159EF704}" type="presOf" srcId="{41BE4589-5F08-9345-B228-0C1B8FEC3C98}" destId="{EEC73857-C8C4-6944-9906-EB37F8360D6D}" srcOrd="0" destOrd="0" presId="urn:microsoft.com/office/officeart/2005/8/layout/chevron1"/>
    <dgm:cxn modelId="{527E2C78-F88D-AA4C-92A4-9DFE64967EEE}" type="presOf" srcId="{4EF4AB64-70DD-4F41-97FA-82F895177C48}" destId="{A7F4AFD7-D899-9949-8F89-546802D525C7}" srcOrd="0" destOrd="0" presId="urn:microsoft.com/office/officeart/2005/8/layout/chevron1"/>
    <dgm:cxn modelId="{AEAC09F4-140C-5649-BE4C-6B0E713A7D87}" type="presParOf" srcId="{91504128-1C9C-A243-8F90-791B9ECD919E}" destId="{EEC73857-C8C4-6944-9906-EB37F8360D6D}" srcOrd="0" destOrd="0" presId="urn:microsoft.com/office/officeart/2005/8/layout/chevron1"/>
    <dgm:cxn modelId="{53BF7074-0DD1-1542-B421-72E6090E6FAE}" type="presParOf" srcId="{91504128-1C9C-A243-8F90-791B9ECD919E}" destId="{E288515C-9DA4-344C-A13F-4B6016408E7F}" srcOrd="1" destOrd="0" presId="urn:microsoft.com/office/officeart/2005/8/layout/chevron1"/>
    <dgm:cxn modelId="{9F972B9E-397E-9C4A-BF26-D01312732E93}" type="presParOf" srcId="{91504128-1C9C-A243-8F90-791B9ECD919E}" destId="{DC55ECC5-2606-8148-B528-EED2EF009774}" srcOrd="2" destOrd="0" presId="urn:microsoft.com/office/officeart/2005/8/layout/chevron1"/>
    <dgm:cxn modelId="{D4B36281-5613-9645-9D4C-21028D45440A}" type="presParOf" srcId="{91504128-1C9C-A243-8F90-791B9ECD919E}" destId="{D8C7DEEC-8F16-6B4D-A2A9-F996C4F9EB79}" srcOrd="3" destOrd="0" presId="urn:microsoft.com/office/officeart/2005/8/layout/chevron1"/>
    <dgm:cxn modelId="{3A015728-D236-6D47-8DB8-B3DC089E6AFA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A6572E-AF48-5540-A231-00B9DE063CA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A332FC7E-DE02-574B-9F0D-E70BA46EF2F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71A1FA2-ED5B-5E46-8B85-ADBCC5D3B3C0}" type="parTrans" cxnId="{1A05C9C0-C3D8-1349-A15A-D2F573D8A593}">
      <dgm:prSet/>
      <dgm:spPr/>
      <dgm:t>
        <a:bodyPr/>
        <a:lstStyle/>
        <a:p>
          <a:endParaRPr lang="en-US"/>
        </a:p>
      </dgm:t>
    </dgm:pt>
    <dgm:pt modelId="{BBDEFAF7-6E4E-7F4E-9835-B7FF8B600BEE}" type="sibTrans" cxnId="{1A05C9C0-C3D8-1349-A15A-D2F573D8A593}">
      <dgm:prSet/>
      <dgm:spPr/>
      <dgm:t>
        <a:bodyPr/>
        <a:lstStyle/>
        <a:p>
          <a:endParaRPr lang="en-US"/>
        </a:p>
      </dgm:t>
    </dgm:pt>
    <dgm:pt modelId="{4EF4AB64-70DD-4F41-97FA-82F895177C4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BA9A680B-8B5A-C84B-A78A-D2A5A2020558}" type="parTrans" cxnId="{10509BCC-0C5F-A846-9ABA-54B675A492D3}">
      <dgm:prSet/>
      <dgm:spPr/>
      <dgm:t>
        <a:bodyPr/>
        <a:lstStyle/>
        <a:p>
          <a:endParaRPr lang="en-US"/>
        </a:p>
      </dgm:t>
    </dgm:pt>
    <dgm:pt modelId="{011F7B36-7834-384F-A205-6D5D1C8517D2}" type="sibTrans" cxnId="{10509BCC-0C5F-A846-9ABA-54B675A492D3}">
      <dgm:prSet/>
      <dgm:spPr/>
      <dgm:t>
        <a:bodyPr/>
        <a:lstStyle/>
        <a:p>
          <a:endParaRPr lang="en-US"/>
        </a:p>
      </dgm:t>
    </dgm:pt>
    <dgm:pt modelId="{41BE4589-5F08-9345-B228-0C1B8FEC3C98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82A936F0-7856-E540-9310-D72386DC72F0}" type="parTrans" cxnId="{08D45CCE-1ED8-974A-9BC0-CFB8D4722213}">
      <dgm:prSet/>
      <dgm:spPr/>
      <dgm:t>
        <a:bodyPr/>
        <a:lstStyle/>
        <a:p>
          <a:endParaRPr lang="en-US"/>
        </a:p>
      </dgm:t>
    </dgm:pt>
    <dgm:pt modelId="{0A60D86E-B2CA-B44D-B5A9-63F8EC5DF1CF}" type="sibTrans" cxnId="{08D45CCE-1ED8-974A-9BC0-CFB8D4722213}">
      <dgm:prSet/>
      <dgm:spPr/>
      <dgm:t>
        <a:bodyPr/>
        <a:lstStyle/>
        <a:p>
          <a:endParaRPr lang="en-US"/>
        </a:p>
      </dgm:t>
    </dgm:pt>
    <dgm:pt modelId="{91504128-1C9C-A243-8F90-791B9ECD919E}" type="pres">
      <dgm:prSet presAssocID="{F3A6572E-AF48-5540-A231-00B9DE063CAB}" presName="Name0" presStyleCnt="0">
        <dgm:presLayoutVars>
          <dgm:dir/>
          <dgm:animLvl val="lvl"/>
          <dgm:resizeHandles val="exact"/>
        </dgm:presLayoutVars>
      </dgm:prSet>
      <dgm:spPr/>
    </dgm:pt>
    <dgm:pt modelId="{EEC73857-C8C4-6944-9906-EB37F8360D6D}" type="pres">
      <dgm:prSet presAssocID="{41BE4589-5F08-9345-B228-0C1B8FEC3C9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8515C-9DA4-344C-A13F-4B6016408E7F}" type="pres">
      <dgm:prSet presAssocID="{0A60D86E-B2CA-B44D-B5A9-63F8EC5DF1CF}" presName="parTxOnlySpace" presStyleCnt="0"/>
      <dgm:spPr/>
    </dgm:pt>
    <dgm:pt modelId="{DC55ECC5-2606-8148-B528-EED2EF009774}" type="pres">
      <dgm:prSet presAssocID="{A332FC7E-DE02-574B-9F0D-E70BA46EF2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DEEC-8F16-6B4D-A2A9-F996C4F9EB79}" type="pres">
      <dgm:prSet presAssocID="{BBDEFAF7-6E4E-7F4E-9835-B7FF8B600BEE}" presName="parTxOnlySpace" presStyleCnt="0"/>
      <dgm:spPr/>
    </dgm:pt>
    <dgm:pt modelId="{A7F4AFD7-D899-9949-8F89-546802D525C7}" type="pres">
      <dgm:prSet presAssocID="{4EF4AB64-70DD-4F41-97FA-82F895177C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B8C84D-BEC4-7149-9390-D026987AEB88}" type="presOf" srcId="{4EF4AB64-70DD-4F41-97FA-82F895177C48}" destId="{A7F4AFD7-D899-9949-8F89-546802D525C7}" srcOrd="0" destOrd="0" presId="urn:microsoft.com/office/officeart/2005/8/layout/chevron1"/>
    <dgm:cxn modelId="{EA7E15AE-BF84-5147-BECA-E05C9CAFA995}" type="presOf" srcId="{41BE4589-5F08-9345-B228-0C1B8FEC3C98}" destId="{EEC73857-C8C4-6944-9906-EB37F8360D6D}" srcOrd="0" destOrd="0" presId="urn:microsoft.com/office/officeart/2005/8/layout/chevron1"/>
    <dgm:cxn modelId="{516601F5-644A-1447-A8E8-10402191A9C1}" type="presOf" srcId="{A332FC7E-DE02-574B-9F0D-E70BA46EF2F3}" destId="{DC55ECC5-2606-8148-B528-EED2EF009774}" srcOrd="0" destOrd="0" presId="urn:microsoft.com/office/officeart/2005/8/layout/chevron1"/>
    <dgm:cxn modelId="{1A05C9C0-C3D8-1349-A15A-D2F573D8A593}" srcId="{F3A6572E-AF48-5540-A231-00B9DE063CAB}" destId="{A332FC7E-DE02-574B-9F0D-E70BA46EF2F3}" srcOrd="1" destOrd="0" parTransId="{771A1FA2-ED5B-5E46-8B85-ADBCC5D3B3C0}" sibTransId="{BBDEFAF7-6E4E-7F4E-9835-B7FF8B600BEE}"/>
    <dgm:cxn modelId="{08D45CCE-1ED8-974A-9BC0-CFB8D4722213}" srcId="{F3A6572E-AF48-5540-A231-00B9DE063CAB}" destId="{41BE4589-5F08-9345-B228-0C1B8FEC3C98}" srcOrd="0" destOrd="0" parTransId="{82A936F0-7856-E540-9310-D72386DC72F0}" sibTransId="{0A60D86E-B2CA-B44D-B5A9-63F8EC5DF1CF}"/>
    <dgm:cxn modelId="{10509BCC-0C5F-A846-9ABA-54B675A492D3}" srcId="{F3A6572E-AF48-5540-A231-00B9DE063CAB}" destId="{4EF4AB64-70DD-4F41-97FA-82F895177C48}" srcOrd="2" destOrd="0" parTransId="{BA9A680B-8B5A-C84B-A78A-D2A5A2020558}" sibTransId="{011F7B36-7834-384F-A205-6D5D1C8517D2}"/>
    <dgm:cxn modelId="{F31CD828-A2AC-3341-9A5B-CC7266F349E1}" type="presOf" srcId="{F3A6572E-AF48-5540-A231-00B9DE063CAB}" destId="{91504128-1C9C-A243-8F90-791B9ECD919E}" srcOrd="0" destOrd="0" presId="urn:microsoft.com/office/officeart/2005/8/layout/chevron1"/>
    <dgm:cxn modelId="{A5F5AF68-C308-334E-B015-6815F7B38AA8}" type="presParOf" srcId="{91504128-1C9C-A243-8F90-791B9ECD919E}" destId="{EEC73857-C8C4-6944-9906-EB37F8360D6D}" srcOrd="0" destOrd="0" presId="urn:microsoft.com/office/officeart/2005/8/layout/chevron1"/>
    <dgm:cxn modelId="{E8BCA6F1-632F-EF47-A928-BD09E9B7A983}" type="presParOf" srcId="{91504128-1C9C-A243-8F90-791B9ECD919E}" destId="{E288515C-9DA4-344C-A13F-4B6016408E7F}" srcOrd="1" destOrd="0" presId="urn:microsoft.com/office/officeart/2005/8/layout/chevron1"/>
    <dgm:cxn modelId="{40B33A93-FE3D-5348-92E8-41DF48FE16D2}" type="presParOf" srcId="{91504128-1C9C-A243-8F90-791B9ECD919E}" destId="{DC55ECC5-2606-8148-B528-EED2EF009774}" srcOrd="2" destOrd="0" presId="urn:microsoft.com/office/officeart/2005/8/layout/chevron1"/>
    <dgm:cxn modelId="{412C9CF2-E738-D744-82D2-0DA42B041AD0}" type="presParOf" srcId="{91504128-1C9C-A243-8F90-791B9ECD919E}" destId="{D8C7DEEC-8F16-6B4D-A2A9-F996C4F9EB79}" srcOrd="3" destOrd="0" presId="urn:microsoft.com/office/officeart/2005/8/layout/chevron1"/>
    <dgm:cxn modelId="{E707F5DE-7FEC-EA4B-B184-1555F7AAF19A}" type="presParOf" srcId="{91504128-1C9C-A243-8F90-791B9ECD919E}" destId="{A7F4AFD7-D899-9949-8F89-546802D525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73857-C8C4-6944-9906-EB37F8360D6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905-1653-D747-9DC1-513713D15D2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73857-C8C4-6944-9906-EB37F8360D6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73857-C8C4-6944-9906-EB37F8360D6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73857-C8C4-6944-9906-EB37F8360D6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73857-C8C4-6944-9906-EB37F8360D6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Setup</a:t>
          </a:r>
          <a:endParaRPr lang="en-US" sz="2800" kern="1200" dirty="0"/>
        </a:p>
      </dsp:txBody>
      <dsp:txXfrm>
        <a:off x="436958" y="1596826"/>
        <a:ext cx="1305521" cy="870346"/>
      </dsp:txXfrm>
    </dsp:sp>
    <dsp:sp modelId="{DC55ECC5-2606-8148-B528-EED2EF00977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</a:t>
          </a:r>
          <a:endParaRPr lang="en-US" sz="2800" kern="1200" dirty="0"/>
        </a:p>
      </dsp:txBody>
      <dsp:txXfrm>
        <a:off x="2395239" y="1596826"/>
        <a:ext cx="1305521" cy="870346"/>
      </dsp:txXfrm>
    </dsp:sp>
    <dsp:sp modelId="{A7F4AFD7-D899-9949-8F89-546802D525C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6A528-E665-3548-B921-0CDB0B49F715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55E2-14F3-9D48-901A-291A4915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Hanna-</a:t>
            </a:r>
            <a:r>
              <a:rPr lang="en-US" dirty="0" err="1" smtClean="0"/>
              <a:t>Barbera’s</a:t>
            </a:r>
            <a:r>
              <a:rPr lang="en-US" dirty="0" smtClean="0"/>
              <a:t> 1962 animated sitcom, The </a:t>
            </a:r>
            <a:r>
              <a:rPr lang="en-US" dirty="0" err="1" smtClean="0"/>
              <a:t>Jetsons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source:  </a:t>
            </a:r>
            <a:r>
              <a:rPr lang="en-US" dirty="0" smtClean="0"/>
              <a:t>https://</a:t>
            </a:r>
            <a:r>
              <a:rPr lang="en-US" dirty="0" err="1" smtClean="0"/>
              <a:t>www.ottawaheart.ca</a:t>
            </a:r>
            <a:r>
              <a:rPr lang="en-US" dirty="0" smtClean="0"/>
              <a:t>/the-beat/2018/02/07/modern-day-healthcare-first-envisioned-1962-classic-jetsons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Kung </a:t>
            </a:r>
            <a:r>
              <a:rPr lang="en-US" dirty="0" err="1" smtClean="0"/>
              <a:t>fu</a:t>
            </a:r>
            <a:r>
              <a:rPr lang="en-US" dirty="0" smtClean="0"/>
              <a:t> Stance 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Khoon</a:t>
            </a:r>
            <a:r>
              <a:rPr lang="en-US" dirty="0" smtClean="0"/>
              <a:t> Lay </a:t>
            </a:r>
          </a:p>
          <a:p>
            <a:r>
              <a:rPr lang="en-US" dirty="0" smtClean="0"/>
              <a:t>In the Qi Gong Chakra Power Collection</a:t>
            </a:r>
          </a:p>
          <a:p>
            <a:endParaRPr lang="en-US" baseline="0" dirty="0" smtClean="0"/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pmc</a:t>
            </a:r>
            <a:r>
              <a:rPr lang="en-US" dirty="0" smtClean="0"/>
              <a:t>/articles/PMC1775394/</a:t>
            </a:r>
            <a:r>
              <a:rPr lang="en-US" dirty="0" err="1" smtClean="0"/>
              <a:t>pdf</a:t>
            </a:r>
            <a:r>
              <a:rPr lang="en-US" dirty="0" smtClean="0"/>
              <a:t>/amjph00802-0021.pdf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0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</a:p>
          <a:p>
            <a:r>
              <a:rPr lang="en-US" dirty="0" err="1" smtClean="0"/>
              <a:t>telehealth.va.gov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</a:p>
          <a:p>
            <a:r>
              <a:rPr lang="en-US" dirty="0" smtClean="0"/>
              <a:t>Online Doctor 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IconTrack</a:t>
            </a:r>
            <a:r>
              <a:rPr lang="en-US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Licensed</a:t>
            </a:r>
            <a:r>
              <a:rPr lang="en-US" baseline="0" dirty="0" smtClean="0"/>
              <a:t> to Andrea Schwartz via </a:t>
            </a:r>
            <a:r>
              <a:rPr lang="en-US" baseline="0" dirty="0" err="1" smtClean="0"/>
              <a:t>thenounproject.com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55E2-14F3-9D48-901A-291A49155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</a:p>
          <a:p>
            <a:r>
              <a:rPr lang="en-US" dirty="0" smtClean="0"/>
              <a:t>Doctor </a:t>
            </a:r>
          </a:p>
          <a:p>
            <a:r>
              <a:rPr lang="en-US" dirty="0" smtClean="0"/>
              <a:t>By Wilson Joseph</a:t>
            </a:r>
          </a:p>
          <a:p>
            <a:r>
              <a:rPr lang="en-US" dirty="0" smtClean="0"/>
              <a:t>Licensed to Andrea Schwartz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51C5-F5B6-4A4D-AE33-7BE314E1D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4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4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1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3A64-1F26-5640-9CFE-16AE6183901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D3D3-D00F-2546-BA27-DD463B5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5.emf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5.emf"/><Relationship Id="rId6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image" Target="../media/image31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8" Type="http://schemas.openxmlformats.org/officeDocument/2006/relationships/image" Target="../media/image35.png"/><Relationship Id="rId9" Type="http://schemas.openxmlformats.org/officeDocument/2006/relationships/image" Target="../media/image2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8" Type="http://schemas.openxmlformats.org/officeDocument/2006/relationships/image" Target="../media/image25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8" Type="http://schemas.openxmlformats.org/officeDocument/2006/relationships/image" Target="../media/image25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8" Type="http://schemas.openxmlformats.org/officeDocument/2006/relationships/image" Target="../media/image25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8" Type="http://schemas.openxmlformats.org/officeDocument/2006/relationships/image" Target="../media/image25.png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4" Type="http://schemas.openxmlformats.org/officeDocument/2006/relationships/diagramLayout" Target="../diagrams/layout22.xml"/><Relationship Id="rId5" Type="http://schemas.openxmlformats.org/officeDocument/2006/relationships/diagramQuickStyle" Target="../diagrams/quickStyle22.xml"/><Relationship Id="rId6" Type="http://schemas.openxmlformats.org/officeDocument/2006/relationships/diagramColors" Target="../diagrams/colors22.xml"/><Relationship Id="rId7" Type="http://schemas.microsoft.com/office/2007/relationships/diagramDrawing" Target="../diagrams/drawing22.xml"/><Relationship Id="rId8" Type="http://schemas.openxmlformats.org/officeDocument/2006/relationships/image" Target="../media/image17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5.emf"/><Relationship Id="rId6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881" y="3626507"/>
            <a:ext cx="9098964" cy="16907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April 14, 2020</a:t>
            </a:r>
            <a:endParaRPr lang="en-US" sz="2700" dirty="0">
              <a:latin typeface="Calibri"/>
              <a:cs typeface="Calibri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-164353" y="5317231"/>
            <a:ext cx="9320448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Andrea Wershof Schwartz, MD MPH</a:t>
            </a:r>
          </a:p>
          <a:p>
            <a:r>
              <a:rPr lang="en-US" sz="2000" dirty="0">
                <a:latin typeface="Calibri"/>
                <a:cs typeface="Calibri"/>
              </a:rPr>
              <a:t>VA Boston Division of Geriatrics &amp; Palliative </a:t>
            </a:r>
            <a:r>
              <a:rPr lang="en-US" sz="2000" dirty="0" smtClean="0">
                <a:latin typeface="Calibri"/>
                <a:cs typeface="Calibri"/>
              </a:rPr>
              <a:t>Care</a:t>
            </a:r>
          </a:p>
          <a:p>
            <a:r>
              <a:rPr lang="en-US" sz="2000" dirty="0" smtClean="0">
                <a:latin typeface="Calibri"/>
                <a:cs typeface="Calibri"/>
              </a:rPr>
              <a:t>Assistant Professor of Medicine, Harvard Medical School</a:t>
            </a:r>
          </a:p>
          <a:p>
            <a:r>
              <a:rPr lang="en-US" sz="2000" dirty="0" smtClean="0">
                <a:latin typeface="Calibri"/>
                <a:cs typeface="Calibri"/>
              </a:rPr>
              <a:t>New England GRECC/Geriatrics Research, Education and Clinical Center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881" y="1905176"/>
            <a:ext cx="918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latin typeface="Calibri"/>
              <a:cs typeface="Calibri"/>
            </a:endParaRPr>
          </a:p>
          <a:p>
            <a:pPr algn="ctr"/>
            <a:r>
              <a:rPr lang="en-US" sz="4000" dirty="0" smtClean="0">
                <a:latin typeface="Calibri"/>
                <a:cs typeface="Calibri"/>
              </a:rPr>
              <a:t>The 4Ms in Telehealth visits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3" name="Picture 2" descr="Screen Shot 2020-04-13 at 10.3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79" y="392153"/>
            <a:ext cx="457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Clinician Training in 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few clinicians have received training in Telehealth, little published literature </a:t>
            </a:r>
            <a:r>
              <a:rPr lang="en-US" sz="1800" dirty="0" smtClean="0"/>
              <a:t> (</a:t>
            </a:r>
            <a:r>
              <a:rPr lang="en-US" sz="1800" dirty="0" err="1" smtClean="0"/>
              <a:t>Edirippulige</a:t>
            </a:r>
            <a:r>
              <a:rPr lang="en-US" sz="1800" dirty="0" smtClean="0"/>
              <a:t> </a:t>
            </a:r>
            <a:r>
              <a:rPr lang="en-US" sz="1800" dirty="0"/>
              <a:t>et al, J </a:t>
            </a:r>
            <a:r>
              <a:rPr lang="en-US" sz="1800" dirty="0" err="1"/>
              <a:t>Telemed</a:t>
            </a:r>
            <a:r>
              <a:rPr lang="en-US" sz="1800" dirty="0"/>
              <a:t>, 2017; List et al, J Nurse Ed </a:t>
            </a:r>
            <a:r>
              <a:rPr lang="en-US" sz="1800" dirty="0" smtClean="0"/>
              <a:t>2019)</a:t>
            </a:r>
          </a:p>
          <a:p>
            <a:endParaRPr lang="en-US" sz="1800" dirty="0" smtClean="0"/>
          </a:p>
          <a:p>
            <a:r>
              <a:rPr lang="en-US" dirty="0" smtClean="0"/>
              <a:t>Most receive online training only, not clinical or skill based </a:t>
            </a:r>
            <a:r>
              <a:rPr lang="en-US" sz="1800" dirty="0" smtClean="0"/>
              <a:t>(</a:t>
            </a:r>
            <a:r>
              <a:rPr lang="en-US" sz="1800" dirty="0" err="1" smtClean="0"/>
              <a:t>Rienets</a:t>
            </a:r>
            <a:r>
              <a:rPr lang="en-US" sz="1800" dirty="0" smtClean="0"/>
              <a:t> </a:t>
            </a:r>
            <a:r>
              <a:rPr lang="en-US" sz="1800" dirty="0"/>
              <a:t>et al, Clinical Teacher, </a:t>
            </a:r>
            <a:r>
              <a:rPr lang="en-US" sz="1800" dirty="0" smtClean="0"/>
              <a:t>2016, Rutledge et al,  </a:t>
            </a:r>
            <a:r>
              <a:rPr lang="en-US" sz="1800" dirty="0" err="1" smtClean="0"/>
              <a:t>Adv</a:t>
            </a:r>
            <a:r>
              <a:rPr lang="en-US" sz="1800" dirty="0" smtClean="0"/>
              <a:t> in Med Ed, 2017, </a:t>
            </a:r>
            <a:r>
              <a:rPr lang="en-US" sz="1800" dirty="0"/>
              <a:t>Guise et al, BMC Health </a:t>
            </a:r>
            <a:r>
              <a:rPr lang="en-US" sz="1800" dirty="0" err="1"/>
              <a:t>Serv</a:t>
            </a:r>
            <a:r>
              <a:rPr lang="en-US" sz="1800" dirty="0"/>
              <a:t> Res, </a:t>
            </a:r>
            <a:r>
              <a:rPr lang="en-US" sz="1800" dirty="0" smtClean="0"/>
              <a:t>2017)</a:t>
            </a:r>
          </a:p>
          <a:p>
            <a:endParaRPr lang="en-US" sz="1800" dirty="0" smtClean="0"/>
          </a:p>
          <a:p>
            <a:r>
              <a:rPr lang="en-US" dirty="0"/>
              <a:t>Patients report high satisfaction with Telehealth </a:t>
            </a:r>
            <a:r>
              <a:rPr lang="en-US" sz="2100" dirty="0"/>
              <a:t>(</a:t>
            </a:r>
            <a:r>
              <a:rPr lang="en-US" sz="2100" dirty="0" err="1"/>
              <a:t>Becevic</a:t>
            </a:r>
            <a:r>
              <a:rPr lang="en-US" sz="2100" dirty="0"/>
              <a:t> et al, Health Care Man 2015, ; </a:t>
            </a:r>
            <a:r>
              <a:rPr lang="en-US" sz="2100" dirty="0" err="1"/>
              <a:t>Polinski</a:t>
            </a:r>
            <a:r>
              <a:rPr lang="en-US" sz="2100" dirty="0"/>
              <a:t> et al, JGIM </a:t>
            </a:r>
            <a:r>
              <a:rPr lang="en-US" sz="2100" dirty="0" smtClean="0"/>
              <a:t>2015, </a:t>
            </a:r>
            <a:r>
              <a:rPr lang="en-US" sz="2100" dirty="0" err="1" smtClean="0"/>
              <a:t>telehealth.va.gov</a:t>
            </a:r>
            <a:r>
              <a:rPr lang="en-US" sz="21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516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0A0A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0A0A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0A0A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8082837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96813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Televisit</a:t>
            </a:r>
            <a:r>
              <a:rPr lang="en-US" dirty="0" smtClean="0"/>
              <a:t> Tips using the 4Ms</a:t>
            </a:r>
            <a:endParaRPr lang="en-US" dirty="0"/>
          </a:p>
        </p:txBody>
      </p:sp>
      <p:pic>
        <p:nvPicPr>
          <p:cNvPr id="8" name="Picture 7" descr="noun_medical video visits_221887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90" y="2949861"/>
            <a:ext cx="5090694" cy="50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8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68727855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6" name="Chevron 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966064" y="6488668"/>
            <a:ext cx="3177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 source: </a:t>
            </a:r>
            <a:r>
              <a:rPr lang="en-US" dirty="0" err="1"/>
              <a:t>telehealth.va.gov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43" y="2035898"/>
            <a:ext cx="4502297" cy="3002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2910"/>
          <a:stretch/>
        </p:blipFill>
        <p:spPr>
          <a:xfrm>
            <a:off x="5162988" y="2035899"/>
            <a:ext cx="3921055" cy="30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90482109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6" name="Chevron 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653638" y="6581001"/>
            <a:ext cx="9917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A6A6A6"/>
                </a:solidFill>
              </a:rPr>
              <a:t>Image source: </a:t>
            </a:r>
            <a:r>
              <a:rPr lang="en-US" sz="1400" dirty="0" smtClean="0">
                <a:solidFill>
                  <a:srgbClr val="A6A6A6"/>
                </a:solidFill>
              </a:rPr>
              <a:t> Doctor  By </a:t>
            </a:r>
            <a:r>
              <a:rPr lang="en-US" sz="1400" dirty="0">
                <a:solidFill>
                  <a:srgbClr val="A6A6A6"/>
                </a:solidFill>
              </a:rPr>
              <a:t>Wilson </a:t>
            </a:r>
            <a:r>
              <a:rPr lang="en-US" sz="1400" dirty="0" smtClean="0">
                <a:solidFill>
                  <a:srgbClr val="A6A6A6"/>
                </a:solidFill>
              </a:rPr>
              <a:t>Joseph Licensed </a:t>
            </a:r>
            <a:r>
              <a:rPr lang="en-US" sz="1400" dirty="0">
                <a:solidFill>
                  <a:srgbClr val="A6A6A6"/>
                </a:solidFill>
              </a:rPr>
              <a:t>to Andrea Schwartz via </a:t>
            </a:r>
            <a:r>
              <a:rPr lang="en-US" sz="1400" dirty="0" err="1">
                <a:solidFill>
                  <a:srgbClr val="A6A6A6"/>
                </a:solidFill>
              </a:rPr>
              <a:t>thenounproject.com</a:t>
            </a:r>
            <a:endParaRPr lang="en-US" sz="1400" dirty="0">
              <a:solidFill>
                <a:srgbClr val="A6A6A6"/>
              </a:solidFill>
            </a:endParaRPr>
          </a:p>
        </p:txBody>
      </p:sp>
      <p:pic>
        <p:nvPicPr>
          <p:cNvPr id="13" name="Picture 12" descr="noun_Doctor_119489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841" y="1043173"/>
            <a:ext cx="4708398" cy="47083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91658" y="1358061"/>
            <a:ext cx="717181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Focus on the patient, not the platform</a:t>
            </a:r>
          </a:p>
          <a:p>
            <a:endParaRPr lang="en-US" sz="2800" b="1" dirty="0" smtClean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Lights</a:t>
            </a:r>
            <a:r>
              <a:rPr lang="en-US" sz="2800" dirty="0" smtClean="0"/>
              <a:t>: bright enough? Solid top.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Camera</a:t>
            </a:r>
            <a:r>
              <a:rPr lang="en-US" sz="2800" dirty="0" smtClean="0"/>
              <a:t>: look at the patient, not the screen, be mindful of keyboard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Action</a:t>
            </a:r>
            <a:r>
              <a:rPr lang="en-US" sz="2800" dirty="0" smtClean="0"/>
              <a:t>: “</a:t>
            </a:r>
            <a:r>
              <a:rPr lang="en-US" sz="2800" dirty="0" err="1" smtClean="0"/>
              <a:t>Webside</a:t>
            </a:r>
            <a:r>
              <a:rPr lang="en-US" sz="2800" dirty="0" smtClean="0"/>
              <a:t> Manner”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b="1" dirty="0"/>
              <a:t>Who</a:t>
            </a:r>
            <a:r>
              <a:rPr lang="en-US" sz="2800" dirty="0"/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Patient Caregiver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Interpreter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Interprofessional </a:t>
            </a:r>
            <a:r>
              <a:rPr lang="en-US" sz="2800" dirty="0"/>
              <a:t>team members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Trainees’ roles</a:t>
            </a:r>
          </a:p>
          <a:p>
            <a:endParaRPr lang="en-US" sz="2800" dirty="0" smtClean="0"/>
          </a:p>
          <a:p>
            <a:pPr marL="457200" indent="-457200">
              <a:buFontTx/>
              <a:buChar char="-"/>
            </a:pPr>
            <a:endParaRPr lang="en-US" sz="2800" dirty="0"/>
          </a:p>
          <a:p>
            <a:endParaRPr lang="en-US" sz="2800" dirty="0" smtClean="0"/>
          </a:p>
          <a:p>
            <a:pPr marL="457200" indent="-457200">
              <a:buFontTx/>
              <a:buChar char="-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7122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168728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6" name="Chevron 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653638" y="6581001"/>
            <a:ext cx="9917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A6A6A6"/>
                </a:solidFill>
              </a:rPr>
              <a:t>Image source: </a:t>
            </a:r>
            <a:r>
              <a:rPr lang="en-US" sz="1400" dirty="0" smtClean="0">
                <a:solidFill>
                  <a:srgbClr val="A6A6A6"/>
                </a:solidFill>
              </a:rPr>
              <a:t> Doctor  By </a:t>
            </a:r>
            <a:r>
              <a:rPr lang="en-US" sz="1400" dirty="0">
                <a:solidFill>
                  <a:srgbClr val="A6A6A6"/>
                </a:solidFill>
              </a:rPr>
              <a:t>Wilson </a:t>
            </a:r>
            <a:r>
              <a:rPr lang="en-US" sz="1400" dirty="0" smtClean="0">
                <a:solidFill>
                  <a:srgbClr val="A6A6A6"/>
                </a:solidFill>
              </a:rPr>
              <a:t>Joseph Licensed </a:t>
            </a:r>
            <a:r>
              <a:rPr lang="en-US" sz="1400" dirty="0">
                <a:solidFill>
                  <a:srgbClr val="A6A6A6"/>
                </a:solidFill>
              </a:rPr>
              <a:t>to Andrea Schwartz via </a:t>
            </a:r>
            <a:r>
              <a:rPr lang="en-US" sz="1400" dirty="0" err="1">
                <a:solidFill>
                  <a:srgbClr val="A6A6A6"/>
                </a:solidFill>
              </a:rPr>
              <a:t>thenounproject.com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1594" y="1091367"/>
            <a:ext cx="7022406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b="1" dirty="0" smtClean="0"/>
              <a:t>What</a:t>
            </a:r>
            <a:r>
              <a:rPr lang="en-US" sz="2800" dirty="0" smtClean="0"/>
              <a:t>: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Camera &amp; Microphone </a:t>
            </a:r>
            <a:r>
              <a:rPr lang="en-US" sz="2800" dirty="0"/>
              <a:t>quality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Internet/wireless </a:t>
            </a:r>
            <a:r>
              <a:rPr lang="en-US" sz="2800" dirty="0" smtClean="0"/>
              <a:t>quality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Do you have everything you need within reach</a:t>
            </a:r>
            <a:r>
              <a:rPr lang="en-US" sz="2800" dirty="0" smtClean="0"/>
              <a:t>?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r>
              <a:rPr lang="en-US" sz="2800" b="1" dirty="0" smtClean="0"/>
              <a:t>When</a:t>
            </a:r>
            <a:r>
              <a:rPr lang="en-US" sz="2800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U</a:t>
            </a:r>
            <a:r>
              <a:rPr lang="en-US" sz="2800" dirty="0" smtClean="0"/>
              <a:t>rgent/on demand visits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Patient or clinician initiated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Medical assistant/tech role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9" name="Picture 8" descr="noun_Doctor_119489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841" y="1043173"/>
            <a:ext cx="4708398" cy="47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8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398306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6" name="Chevron 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653638" y="6581001"/>
            <a:ext cx="9917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A6A6A6"/>
                </a:solidFill>
              </a:rPr>
              <a:t>Image source: </a:t>
            </a:r>
            <a:r>
              <a:rPr lang="en-US" sz="1400" dirty="0" smtClean="0">
                <a:solidFill>
                  <a:srgbClr val="A6A6A6"/>
                </a:solidFill>
              </a:rPr>
              <a:t> Doctor  By </a:t>
            </a:r>
            <a:r>
              <a:rPr lang="en-US" sz="1400" dirty="0">
                <a:solidFill>
                  <a:srgbClr val="A6A6A6"/>
                </a:solidFill>
              </a:rPr>
              <a:t>Wilson </a:t>
            </a:r>
            <a:r>
              <a:rPr lang="en-US" sz="1400" dirty="0" smtClean="0">
                <a:solidFill>
                  <a:srgbClr val="A6A6A6"/>
                </a:solidFill>
              </a:rPr>
              <a:t>Joseph Licensed </a:t>
            </a:r>
            <a:r>
              <a:rPr lang="en-US" sz="1400" dirty="0">
                <a:solidFill>
                  <a:srgbClr val="A6A6A6"/>
                </a:solidFill>
              </a:rPr>
              <a:t>to Andrea Schwartz via </a:t>
            </a:r>
            <a:r>
              <a:rPr lang="en-US" sz="1400" dirty="0" err="1">
                <a:solidFill>
                  <a:srgbClr val="A6A6A6"/>
                </a:solidFill>
              </a:rPr>
              <a:t>thenounproject.com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1594" y="1318021"/>
            <a:ext cx="7022406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Where</a:t>
            </a:r>
            <a:r>
              <a:rPr lang="en-US" sz="2800" dirty="0" smtClean="0"/>
              <a:t>: 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911 plan/location info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Technology backup plan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Scan </a:t>
            </a:r>
            <a:r>
              <a:rPr lang="en-US" sz="2800" dirty="0"/>
              <a:t>and lock the virtual </a:t>
            </a:r>
            <a:r>
              <a:rPr lang="en-US" sz="2800" dirty="0" smtClean="0"/>
              <a:t>room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b="1" dirty="0" smtClean="0"/>
              <a:t>How:</a:t>
            </a: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dirty="0"/>
              <a:t>Hearing Impairment: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Headphones or pocket-</a:t>
            </a:r>
            <a:r>
              <a:rPr lang="en-US" sz="2800" dirty="0" smtClean="0"/>
              <a:t>talker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Vision Impairment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Cognitive Impairment</a:t>
            </a:r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9" name="Picture 8" descr="noun_Doctor_119489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841" y="1043173"/>
            <a:ext cx="4708398" cy="47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7171314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6" name="Chevron 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01894" y="634914"/>
            <a:ext cx="8998853" cy="6223086"/>
            <a:chOff x="-444708" y="0"/>
            <a:chExt cx="9588708" cy="6858000"/>
          </a:xfrm>
        </p:grpSpPr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2096751" y="6595150"/>
              <a:ext cx="7047249" cy="2459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latin typeface="Helvetica Neue Light"/>
                  <a:cs typeface="Helvetica Neue Light"/>
                </a:rPr>
                <a:t>Image: </a:t>
              </a:r>
              <a:r>
                <a:rPr lang="en-US" sz="1400" dirty="0" err="1" smtClean="0">
                  <a:latin typeface="Helvetica Neue Light"/>
                  <a:cs typeface="Helvetica Neue Light"/>
                </a:rPr>
                <a:t>womenshealth.va.gov</a:t>
              </a:r>
              <a:endParaRPr lang="en-US" sz="1400" dirty="0" smtClean="0">
                <a:latin typeface="Helvetica Neue Light"/>
                <a:cs typeface="Helvetica Neue Ligh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-444708" y="0"/>
              <a:ext cx="3513119" cy="6858000"/>
              <a:chOff x="-444708" y="0"/>
              <a:chExt cx="3513119" cy="6858000"/>
            </a:xfrm>
          </p:grpSpPr>
          <p:pic>
            <p:nvPicPr>
              <p:cNvPr id="16" name="Picture 15" descr="Screen Shot 2019-09-25 at 6.53.45 PM.png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5147" y="0"/>
                <a:ext cx="2923264" cy="6858000"/>
              </a:xfrm>
              <a:prstGeom prst="rect">
                <a:avLst/>
              </a:prstGeom>
            </p:spPr>
          </p:pic>
          <p:sp>
            <p:nvSpPr>
              <p:cNvPr id="17" name="Right Triangle 16"/>
              <p:cNvSpPr/>
              <p:nvPr/>
            </p:nvSpPr>
            <p:spPr>
              <a:xfrm rot="3641212">
                <a:off x="-100917" y="139845"/>
                <a:ext cx="1434419" cy="212200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3036686" y="1199900"/>
            <a:ext cx="4572000" cy="56938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DM</a:t>
            </a:r>
          </a:p>
          <a:p>
            <a:r>
              <a:rPr lang="en-US" sz="2800" dirty="0"/>
              <a:t>CHF</a:t>
            </a:r>
          </a:p>
          <a:p>
            <a:r>
              <a:rPr lang="en-US" sz="2800" dirty="0"/>
              <a:t>HTN</a:t>
            </a:r>
          </a:p>
          <a:p>
            <a:r>
              <a:rPr lang="en-US" sz="2800" dirty="0"/>
              <a:t>CAD</a:t>
            </a:r>
          </a:p>
          <a:p>
            <a:r>
              <a:rPr lang="en-US" sz="2800" dirty="0" err="1"/>
              <a:t>Afib</a:t>
            </a:r>
            <a:endParaRPr lang="en-US" sz="2800" dirty="0"/>
          </a:p>
          <a:p>
            <a:r>
              <a:rPr lang="en-US" sz="2800" dirty="0"/>
              <a:t>COPD</a:t>
            </a:r>
          </a:p>
          <a:p>
            <a:r>
              <a:rPr lang="en-US" sz="2800" dirty="0"/>
              <a:t>Cataracts</a:t>
            </a:r>
          </a:p>
          <a:p>
            <a:r>
              <a:rPr lang="en-US" sz="2800" dirty="0" err="1"/>
              <a:t>Presbycusis</a:t>
            </a:r>
            <a:endParaRPr lang="en-US" sz="2800" dirty="0"/>
          </a:p>
          <a:p>
            <a:r>
              <a:rPr lang="en-US" sz="2800" dirty="0"/>
              <a:t>Constipation</a:t>
            </a:r>
          </a:p>
          <a:p>
            <a:r>
              <a:rPr lang="en-US" sz="2800" dirty="0"/>
              <a:t>Osteoporosis</a:t>
            </a:r>
          </a:p>
          <a:p>
            <a:r>
              <a:rPr lang="en-US" sz="2800" dirty="0"/>
              <a:t>Osteoarthritis</a:t>
            </a:r>
          </a:p>
          <a:p>
            <a:r>
              <a:rPr lang="en-US" sz="2800" dirty="0" err="1" smtClean="0"/>
              <a:t>Oncychomycosis</a:t>
            </a:r>
            <a:endParaRPr lang="en-US" sz="2800" dirty="0" smtClean="0"/>
          </a:p>
          <a:p>
            <a:r>
              <a:rPr lang="en-US" sz="2800" dirty="0" smtClean="0"/>
              <a:t>Cognitive Impairment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68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53598"/>
              </p:ext>
            </p:extLst>
          </p:nvPr>
        </p:nvGraphicFramePr>
        <p:xfrm>
          <a:off x="2424113" y="1509713"/>
          <a:ext cx="7185025" cy="456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Document" r:id="rId3" imgW="8356600" imgH="5308600" progId="Word.Document.12">
                  <p:embed/>
                </p:oleObj>
              </mc:Choice>
              <mc:Fallback>
                <p:oleObj name="Document" r:id="rId3" imgW="8356600" imgH="530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4113" y="1509713"/>
                        <a:ext cx="7185025" cy="456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4340" y="6608104"/>
            <a:ext cx="6897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Tinetti, Molnar &amp; Huang, JAGS 2017; Mate et al, HealthCare </a:t>
            </a:r>
            <a:r>
              <a:rPr lang="en-US" sz="1100" dirty="0" smtClean="0"/>
              <a:t>2017; icons </a:t>
            </a:r>
            <a:r>
              <a:rPr lang="en-US" sz="1100" dirty="0"/>
              <a:t>from </a:t>
            </a:r>
            <a:r>
              <a:rPr lang="en-US" sz="1100" dirty="0" err="1"/>
              <a:t>thenounproject</a:t>
            </a:r>
            <a:r>
              <a:rPr lang="en-US" sz="1100" dirty="0"/>
              <a:t>; design by A. Schwartz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62914" y="692654"/>
            <a:ext cx="5142053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/>
              <a:t>The 4Ms</a:t>
            </a:r>
            <a:r>
              <a:rPr lang="en-US" u="sng" dirty="0" smtClean="0">
                <a:solidFill>
                  <a:srgbClr val="604A7B"/>
                </a:solidFill>
              </a:rPr>
              <a:t/>
            </a:r>
            <a:br>
              <a:rPr lang="en-US" u="sng" dirty="0" smtClean="0">
                <a:solidFill>
                  <a:srgbClr val="604A7B"/>
                </a:solidFill>
              </a:rPr>
            </a:br>
            <a:r>
              <a:rPr lang="en-US" sz="4000" u="sng" dirty="0" smtClean="0">
                <a:solidFill>
                  <a:srgbClr val="604A7B"/>
                </a:solidFill>
              </a:rPr>
              <a:t/>
            </a:r>
            <a:br>
              <a:rPr lang="en-US" sz="4000" u="sng" dirty="0" smtClean="0">
                <a:solidFill>
                  <a:srgbClr val="604A7B"/>
                </a:solidFill>
              </a:rPr>
            </a:br>
            <a:endParaRPr lang="en-US" sz="4000" u="sng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111651" y="6388351"/>
            <a:ext cx="7047249" cy="245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Image: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womenshealth.va.gov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24113" y="1509713"/>
            <a:ext cx="2903069" cy="93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35767" y="1691552"/>
            <a:ext cx="3753039" cy="93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24113" y="2444794"/>
            <a:ext cx="2711654" cy="114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35768" y="2626632"/>
            <a:ext cx="3676028" cy="1014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24113" y="3585394"/>
            <a:ext cx="2711654" cy="93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35768" y="3641416"/>
            <a:ext cx="3676028" cy="1039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424113" y="4624743"/>
            <a:ext cx="2711655" cy="93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27182" y="4624743"/>
            <a:ext cx="3263556" cy="144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601894" y="634914"/>
            <a:ext cx="3297007" cy="6223086"/>
            <a:chOff x="-444708" y="0"/>
            <a:chExt cx="3513119" cy="6858000"/>
          </a:xfrm>
        </p:grpSpPr>
        <p:pic>
          <p:nvPicPr>
            <p:cNvPr id="35" name="Picture 34" descr="Screen Shot 2019-09-25 at 6.53.45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147" y="0"/>
              <a:ext cx="2923264" cy="6858000"/>
            </a:xfrm>
            <a:prstGeom prst="rect">
              <a:avLst/>
            </a:prstGeom>
          </p:spPr>
        </p:pic>
        <p:sp>
          <p:nvSpPr>
            <p:cNvPr id="37" name="Right Triangle 36"/>
            <p:cNvSpPr/>
            <p:nvPr/>
          </p:nvSpPr>
          <p:spPr>
            <a:xfrm rot="3641212">
              <a:off x="-100917" y="139845"/>
              <a:ext cx="1434419" cy="21220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130" y="0"/>
            <a:ext cx="2324837" cy="872356"/>
          </a:xfrm>
          <a:prstGeom prst="rect">
            <a:avLst/>
          </a:prstGeom>
        </p:spPr>
      </p:pic>
      <p:pic>
        <p:nvPicPr>
          <p:cNvPr id="44" name="Picture 43" descr="Screen Shot 2020-04-13 at 10.40.5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30" y="872356"/>
            <a:ext cx="5544303" cy="55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8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130" y="0"/>
            <a:ext cx="2324837" cy="87235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55226"/>
              </p:ext>
            </p:extLst>
          </p:nvPr>
        </p:nvGraphicFramePr>
        <p:xfrm>
          <a:off x="2424113" y="1509713"/>
          <a:ext cx="7185025" cy="456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8356600" imgH="5308600" progId="Word.Document.12">
                  <p:embed/>
                </p:oleObj>
              </mc:Choice>
              <mc:Fallback>
                <p:oleObj name="Document" r:id="rId4" imgW="8356600" imgH="530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4113" y="1509713"/>
                        <a:ext cx="7185025" cy="456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4340" y="6608104"/>
            <a:ext cx="6897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Tinetti, Molnar &amp; Huang, JAGS 2017; Mate et al, HealthCare </a:t>
            </a:r>
            <a:r>
              <a:rPr lang="en-US" sz="1100" dirty="0" smtClean="0"/>
              <a:t>2017; icons </a:t>
            </a:r>
            <a:r>
              <a:rPr lang="en-US" sz="1100" dirty="0"/>
              <a:t>from </a:t>
            </a:r>
            <a:r>
              <a:rPr lang="en-US" sz="1100" dirty="0" err="1"/>
              <a:t>thenounproject</a:t>
            </a:r>
            <a:r>
              <a:rPr lang="en-US" sz="1100" dirty="0"/>
              <a:t>; design by A. Schwartz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62914" y="692654"/>
            <a:ext cx="5142053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/>
              <a:t>The 4Ms</a:t>
            </a:r>
            <a:r>
              <a:rPr lang="en-US" u="sng" dirty="0" smtClean="0">
                <a:solidFill>
                  <a:srgbClr val="604A7B"/>
                </a:solidFill>
              </a:rPr>
              <a:t/>
            </a:r>
            <a:br>
              <a:rPr lang="en-US" u="sng" dirty="0" smtClean="0">
                <a:solidFill>
                  <a:srgbClr val="604A7B"/>
                </a:solidFill>
              </a:rPr>
            </a:br>
            <a:r>
              <a:rPr lang="en-US" sz="4000" u="sng" dirty="0" smtClean="0">
                <a:solidFill>
                  <a:srgbClr val="604A7B"/>
                </a:solidFill>
              </a:rPr>
              <a:t/>
            </a:r>
            <a:br>
              <a:rPr lang="en-US" sz="4000" u="sng" dirty="0" smtClean="0">
                <a:solidFill>
                  <a:srgbClr val="604A7B"/>
                </a:solidFill>
              </a:rPr>
            </a:br>
            <a:endParaRPr lang="en-US" sz="4000" u="sng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111651" y="6388351"/>
            <a:ext cx="7047249" cy="245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Image: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womenshealth.va.gov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601894" y="634914"/>
            <a:ext cx="3297007" cy="6223086"/>
            <a:chOff x="-444708" y="0"/>
            <a:chExt cx="3513119" cy="6858000"/>
          </a:xfrm>
        </p:grpSpPr>
        <p:pic>
          <p:nvPicPr>
            <p:cNvPr id="35" name="Picture 34" descr="Screen Shot 2019-09-25 at 6.53.45 PM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147" y="0"/>
              <a:ext cx="2923264" cy="6858000"/>
            </a:xfrm>
            <a:prstGeom prst="rect">
              <a:avLst/>
            </a:prstGeom>
          </p:spPr>
        </p:pic>
        <p:sp>
          <p:nvSpPr>
            <p:cNvPr id="37" name="Right Triangle 36"/>
            <p:cNvSpPr/>
            <p:nvPr/>
          </p:nvSpPr>
          <p:spPr>
            <a:xfrm rot="3641212">
              <a:off x="-100917" y="139845"/>
              <a:ext cx="1434419" cy="21220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49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6352" y="1933515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5F497A"/>
                </a:solidFill>
                <a:ea typeface="ＭＳ 明朝"/>
                <a:cs typeface="Calibri"/>
              </a:rPr>
              <a:t>Matters </a:t>
            </a:r>
            <a:r>
              <a:rPr lang="en-US" dirty="0" smtClean="0">
                <a:solidFill>
                  <a:srgbClr val="5F497A"/>
                </a:solidFill>
                <a:ea typeface="ＭＳ 明朝"/>
                <a:cs typeface="Calibri"/>
              </a:rPr>
              <a:t>Most</a:t>
            </a:r>
          </a:p>
          <a:p>
            <a:pPr algn="l"/>
            <a:endParaRPr lang="en-US" sz="4000" dirty="0" smtClean="0">
              <a:solidFill>
                <a:srgbClr val="5F497A"/>
              </a:solidFill>
              <a:latin typeface="Helvetica Neue Light"/>
              <a:ea typeface="ＭＳ 明朝"/>
              <a:cs typeface="Calibri"/>
            </a:endParaRPr>
          </a:p>
          <a:p>
            <a:pPr algn="l"/>
            <a:endParaRPr lang="en-US" sz="4000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" name="Picture 8" descr="Macintosh HD:Users:Andrea:Desktop:HMS POM Geri 2018:matters noun_595261.png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331"/>
            <a:ext cx="826135" cy="82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80395" y="2116953"/>
            <a:ext cx="8822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Exploring </a:t>
            </a:r>
            <a:r>
              <a:rPr lang="en-US" sz="2800" dirty="0" smtClean="0"/>
              <a:t>Goals and Priorities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Advanced Care Planning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68643575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3" name="Chevron 12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pic>
        <p:nvPicPr>
          <p:cNvPr id="5" name="Picture 4" descr="Screen Shot 2020-04-13 at 8.40.53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8" y="3425343"/>
            <a:ext cx="8051100" cy="14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1527" y="5046643"/>
            <a:ext cx="1613076" cy="1613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2052" y="5491319"/>
            <a:ext cx="3403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9881" y="1905176"/>
            <a:ext cx="918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latin typeface="Calibri"/>
              <a:cs typeface="Calibri"/>
            </a:endParaRPr>
          </a:p>
          <a:p>
            <a:pPr algn="ctr"/>
            <a:r>
              <a:rPr lang="en-US" sz="4000" dirty="0" smtClean="0">
                <a:latin typeface="Calibri"/>
                <a:cs typeface="Calibri"/>
              </a:rPr>
              <a:t>The 4Ms in Telehealth visits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3" name="Picture 2" descr="Screen Shot 2020-04-13 at 10.3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79" y="392153"/>
            <a:ext cx="4572000" cy="1714500"/>
          </a:xfrm>
          <a:prstGeom prst="rect">
            <a:avLst/>
          </a:prstGeom>
        </p:spPr>
      </p:pic>
      <p:pic>
        <p:nvPicPr>
          <p:cNvPr id="6" name="Picture 5" descr="noun_medical video visits_221887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90" y="2949861"/>
            <a:ext cx="5090694" cy="50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9094048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6" name="Chevron 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AA639E4-FDC2-44EF-A406-D2776BA0DFBA}"/>
              </a:ext>
            </a:extLst>
          </p:cNvPr>
          <p:cNvSpPr txBox="1">
            <a:spLocks/>
          </p:cNvSpPr>
          <p:nvPr/>
        </p:nvSpPr>
        <p:spPr>
          <a:xfrm>
            <a:off x="502628" y="1154880"/>
            <a:ext cx="7261198" cy="7191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What does Polypharmacy look like?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00100" y="1713409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76923C"/>
                </a:solidFill>
                <a:ea typeface="ＭＳ 明朝"/>
                <a:cs typeface="Calibri"/>
              </a:rPr>
              <a:t>Medications: </a:t>
            </a:r>
            <a:r>
              <a:rPr lang="en-US" dirty="0" err="1" smtClean="0">
                <a:solidFill>
                  <a:srgbClr val="76923C"/>
                </a:solidFill>
                <a:ea typeface="ＭＳ 明朝"/>
                <a:cs typeface="Calibri"/>
              </a:rPr>
              <a:t>Polypharmacy</a:t>
            </a:r>
            <a:r>
              <a:rPr lang="en-US" dirty="0" smtClean="0">
                <a:solidFill>
                  <a:srgbClr val="604A7B"/>
                </a:solidFill>
              </a:rPr>
              <a:t/>
            </a:r>
            <a:br>
              <a:rPr lang="en-US" dirty="0" smtClean="0">
                <a:solidFill>
                  <a:srgbClr val="604A7B"/>
                </a:solidFill>
              </a:rPr>
            </a:br>
            <a:r>
              <a:rPr lang="en-US" sz="4000" dirty="0" smtClean="0">
                <a:solidFill>
                  <a:srgbClr val="604A7B"/>
                </a:solidFill>
              </a:rPr>
              <a:t/>
            </a:r>
            <a:br>
              <a:rPr lang="en-US" sz="4000" dirty="0" smtClean="0">
                <a:solidFill>
                  <a:srgbClr val="604A7B"/>
                </a:solidFill>
              </a:rPr>
            </a:br>
            <a:endParaRPr lang="en-US" sz="4000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43" name="Picture 42" descr="Macintosh HD:Users:Andrea:Desktop:HMS POM Geri 2018:noun_233192.png"/>
          <p:cNvPicPr/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725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255" y="3729136"/>
            <a:ext cx="3823955" cy="25446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/>
          <a:srcRect l="7274" r="29166"/>
          <a:stretch/>
        </p:blipFill>
        <p:spPr>
          <a:xfrm>
            <a:off x="4624372" y="1986864"/>
            <a:ext cx="3785790" cy="13589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366" y="4228648"/>
            <a:ext cx="3505802" cy="262935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72324" y="1861488"/>
            <a:ext cx="4736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See pill bottles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Medication setup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Medication list</a:t>
            </a:r>
          </a:p>
        </p:txBody>
      </p:sp>
    </p:spTree>
    <p:extLst>
      <p:ext uri="{BB962C8B-B14F-4D97-AF65-F5344CB8AC3E}">
        <p14:creationId xmlns:p14="http://schemas.microsoft.com/office/powerpoint/2010/main" val="1151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09196040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6" name="Chevron 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532240" y="4029609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Mobility: Staying Active at Home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Function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Feet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A Geriatrics Lens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on Caring for Older Adults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latin typeface="Helvetica Neue Light"/>
              <a:cs typeface="Helvetica Neue Light"/>
            </a:endParaRPr>
          </a:p>
        </p:txBody>
      </p:sp>
      <p:pic>
        <p:nvPicPr>
          <p:cNvPr id="17" name="Picture 16" descr="Macintosh HD:Users:Andrea:Desktop:HMS POM Geri 2018:mobility noun_217034.png"/>
          <p:cNvPicPr/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134" y="1195132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80395" y="2116953"/>
            <a:ext cx="8822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Staying physically active at home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Screening for falls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Home Safety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95" y="4776709"/>
            <a:ext cx="45339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085" y="4654742"/>
            <a:ext cx="2679618" cy="2025293"/>
          </a:xfrm>
          <a:prstGeom prst="rect">
            <a:avLst/>
          </a:prstGeom>
        </p:spPr>
      </p:pic>
      <p:pic>
        <p:nvPicPr>
          <p:cNvPr id="9" name="Picture 8" descr="noun_Kung fu Stance_192680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76" y="1597473"/>
            <a:ext cx="3179236" cy="31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6262436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6" name="Chevron 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532240" y="4029609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Mobility: Staying Active at Home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Function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Feet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A Geriatrics Lens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on Caring for Older Adults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latin typeface="Helvetica Neue Light"/>
              <a:cs typeface="Helvetica Neue Light"/>
            </a:endParaRPr>
          </a:p>
        </p:txBody>
      </p:sp>
      <p:pic>
        <p:nvPicPr>
          <p:cNvPr id="17" name="Picture 16" descr="Macintosh HD:Users:Andrea:Desktop:HMS POM Geri 2018:mobility noun_217034.png"/>
          <p:cNvPicPr/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134" y="1195132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80395" y="2116953"/>
            <a:ext cx="8822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Staying physically active at home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Screening for falls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Home Safety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95" y="4776709"/>
            <a:ext cx="45339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085" y="4654742"/>
            <a:ext cx="2679618" cy="2025293"/>
          </a:xfrm>
          <a:prstGeom prst="rect">
            <a:avLst/>
          </a:prstGeom>
        </p:spPr>
      </p:pic>
      <p:pic>
        <p:nvPicPr>
          <p:cNvPr id="2" name="Picture 1" descr="Screen Shot 2020-04-13 at 10.59.34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62315127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pic>
        <p:nvPicPr>
          <p:cNvPr id="7" name="Picture 6" descr="Screen Shot 2020-04-07 at 12.26.30 A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"/>
          <a:stretch/>
        </p:blipFill>
        <p:spPr>
          <a:xfrm>
            <a:off x="653648" y="1419218"/>
            <a:ext cx="7327900" cy="49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34767962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pic>
        <p:nvPicPr>
          <p:cNvPr id="8" name="Picture 7" descr="Screen Shot 2020-04-13 at 10.41.5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581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02256" y="2202194"/>
            <a:ext cx="3753039" cy="93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9673" y="4735403"/>
            <a:ext cx="5614327" cy="1109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30218" y="3800322"/>
            <a:ext cx="4324037" cy="93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5920" y="2977340"/>
            <a:ext cx="3753039" cy="93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89274" y="3800322"/>
            <a:ext cx="1904903" cy="70009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64922" y="6596390"/>
            <a:ext cx="2779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CDC </a:t>
            </a:r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Steadi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; </a:t>
            </a:r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Reider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 et al, J. Geri PT 2015</a:t>
            </a:r>
            <a:endParaRPr lang="en-US" sz="1100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0711902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2910"/>
          <a:stretch/>
        </p:blipFill>
        <p:spPr>
          <a:xfrm>
            <a:off x="5162988" y="2035899"/>
            <a:ext cx="3921055" cy="30029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911" y="1499465"/>
            <a:ext cx="4736697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Observation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Grooming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General appearance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Mucous Membranes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Anicteric </a:t>
            </a:r>
            <a:r>
              <a:rPr lang="en-US" sz="2800" dirty="0" err="1" smtClean="0"/>
              <a:t>sclerae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Breathing comfortably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Mental status</a:t>
            </a:r>
          </a:p>
          <a:p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Can involve patient or caregiver in exam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3313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6251251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612538" y="6596390"/>
            <a:ext cx="2531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Torres-</a:t>
            </a:r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Russoto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 et al, Neurology 2009</a:t>
            </a:r>
            <a:endParaRPr lang="en-US" sz="1100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42480" y="1876773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E36C0A"/>
                </a:solidFill>
                <a:ea typeface="ＭＳ 明朝"/>
                <a:cs typeface="Calibri"/>
              </a:rPr>
              <a:t>Mind: Hearing</a:t>
            </a:r>
            <a:r>
              <a:rPr lang="en-US" dirty="0" smtClean="0">
                <a:solidFill>
                  <a:srgbClr val="604A7B"/>
                </a:solidFill>
              </a:rPr>
              <a:t/>
            </a:r>
            <a:br>
              <a:rPr lang="en-US" dirty="0" smtClean="0">
                <a:solidFill>
                  <a:srgbClr val="604A7B"/>
                </a:solidFill>
              </a:rPr>
            </a:br>
            <a:r>
              <a:rPr lang="en-US" sz="4000" dirty="0" smtClean="0">
                <a:solidFill>
                  <a:srgbClr val="604A7B"/>
                </a:solidFill>
              </a:rPr>
              <a:t/>
            </a:r>
            <a:br>
              <a:rPr lang="en-US" sz="4000" dirty="0" smtClean="0">
                <a:solidFill>
                  <a:srgbClr val="604A7B"/>
                </a:solidFill>
              </a:rPr>
            </a:br>
            <a:endParaRPr lang="en-US" sz="4000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4" name="Picture 23" descr="Macintosh HD:Users:Andrea:Desktop:HMS POM Geri 2018:mind noun_406783.pn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0" y="1184119"/>
            <a:ext cx="783590" cy="78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Screen Shot 2019-10-30 at 10.05.49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" y="2079849"/>
            <a:ext cx="6807200" cy="1308100"/>
          </a:xfrm>
          <a:prstGeom prst="rect">
            <a:avLst/>
          </a:prstGeom>
        </p:spPr>
      </p:pic>
      <p:pic>
        <p:nvPicPr>
          <p:cNvPr id="26" name="Picture 25" descr="Screen Shot 2019-10-30 at 10.06.31 AM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9"/>
          <a:stretch/>
        </p:blipFill>
        <p:spPr>
          <a:xfrm>
            <a:off x="1599444" y="3387949"/>
            <a:ext cx="5919993" cy="309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3979631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527953" y="6596390"/>
            <a:ext cx="36160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Mocatest.org</a:t>
            </a:r>
            <a:r>
              <a:rPr lang="en-US" sz="1100" dirty="0" smtClean="0">
                <a:solidFill>
                  <a:srgbClr val="000000"/>
                </a:solidFill>
                <a:latin typeface="Helvetica Neue"/>
                <a:cs typeface="Helvetica Neue"/>
              </a:rPr>
              <a:t>; </a:t>
            </a:r>
            <a:r>
              <a:rPr lang="en-US" sz="1100" dirty="0"/>
              <a:t>Fick et al, Journal of Hospital Medicine, </a:t>
            </a:r>
            <a:r>
              <a:rPr lang="en-US" sz="1100" dirty="0" smtClean="0"/>
              <a:t>2015</a:t>
            </a:r>
            <a:endParaRPr lang="en-US" sz="11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42480" y="1876773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E36C0A"/>
                </a:solidFill>
                <a:ea typeface="ＭＳ 明朝"/>
                <a:cs typeface="Calibri"/>
              </a:rPr>
              <a:t>Mind: Mood and Cognition</a:t>
            </a:r>
            <a:r>
              <a:rPr lang="en-US" dirty="0" smtClean="0">
                <a:solidFill>
                  <a:srgbClr val="604A7B"/>
                </a:solidFill>
              </a:rPr>
              <a:t/>
            </a:r>
            <a:br>
              <a:rPr lang="en-US" dirty="0" smtClean="0">
                <a:solidFill>
                  <a:srgbClr val="604A7B"/>
                </a:solidFill>
              </a:rPr>
            </a:br>
            <a:r>
              <a:rPr lang="en-US" sz="4000" dirty="0" smtClean="0">
                <a:solidFill>
                  <a:srgbClr val="604A7B"/>
                </a:solidFill>
              </a:rPr>
              <a:t/>
            </a:r>
            <a:br>
              <a:rPr lang="en-US" sz="4000" dirty="0" smtClean="0">
                <a:solidFill>
                  <a:srgbClr val="604A7B"/>
                </a:solidFill>
              </a:rPr>
            </a:br>
            <a:endParaRPr lang="en-US" sz="4000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4" name="Picture 23" descr="Macintosh HD:Users:Andrea:Desktop:HMS POM Geri 2018:mind noun_406783.pn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0" y="1184119"/>
            <a:ext cx="783590" cy="783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80395" y="2116953"/>
            <a:ext cx="88227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Explore changes, stressors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Explore supports, coping mechanisms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Screen for Delirium: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Orientation to today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Months of the Year Backwards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Screen for cognitive impairment</a:t>
            </a:r>
          </a:p>
          <a:p>
            <a:pPr marL="914400" lvl="1" indent="-457200">
              <a:buFontTx/>
              <a:buChar char="-"/>
            </a:pPr>
            <a:r>
              <a:rPr lang="en-US" sz="3200" dirty="0" err="1" smtClean="0"/>
              <a:t>Minicog</a:t>
            </a:r>
            <a:endParaRPr lang="en-US" sz="3200" dirty="0" smtClean="0"/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MOCA (validated for remote use)</a:t>
            </a:r>
          </a:p>
        </p:txBody>
      </p:sp>
    </p:spTree>
    <p:extLst>
      <p:ext uri="{BB962C8B-B14F-4D97-AF65-F5344CB8AC3E}">
        <p14:creationId xmlns:p14="http://schemas.microsoft.com/office/powerpoint/2010/main" val="138484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4369859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630666" y="6596390"/>
            <a:ext cx="45320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err="1" smtClean="0">
                <a:latin typeface="Helvetica Neue"/>
                <a:cs typeface="Helvetica Neue"/>
              </a:rPr>
              <a:t>Borson</a:t>
            </a:r>
            <a:r>
              <a:rPr lang="en-US" sz="1100" dirty="0" smtClean="0">
                <a:latin typeface="Helvetica Neue"/>
                <a:cs typeface="Helvetica Neue"/>
              </a:rPr>
              <a:t>, </a:t>
            </a:r>
            <a:r>
              <a:rPr lang="en-US" sz="1100" dirty="0" err="1" smtClean="0">
                <a:latin typeface="Helvetica Neue"/>
                <a:cs typeface="Helvetica Neue"/>
              </a:rPr>
              <a:t>Miinicog</a:t>
            </a:r>
            <a:r>
              <a:rPr lang="en-US" sz="1100" dirty="0" smtClean="0">
                <a:latin typeface="Helvetica Neue"/>
                <a:cs typeface="Helvetica Neue"/>
              </a:rPr>
              <a:t>, JAGS 2019.; Young et al, Journal of </a:t>
            </a:r>
            <a:r>
              <a:rPr lang="en-US" sz="1100" dirty="0" err="1" smtClean="0">
                <a:latin typeface="Helvetica Neue"/>
                <a:cs typeface="Helvetica Neue"/>
              </a:rPr>
              <a:t>Telemed</a:t>
            </a:r>
            <a:r>
              <a:rPr lang="en-US" sz="1100" dirty="0" smtClean="0">
                <a:latin typeface="Helvetica Neue"/>
                <a:cs typeface="Helvetica Neue"/>
              </a:rPr>
              <a:t>, 2018</a:t>
            </a:r>
            <a:endParaRPr lang="en-US" sz="1100" dirty="0">
              <a:latin typeface="Helvetica Neue"/>
              <a:cs typeface="Helvetica Neue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42480" y="1876773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E36C0A"/>
                </a:solidFill>
                <a:ea typeface="ＭＳ 明朝"/>
                <a:cs typeface="Calibri"/>
              </a:rPr>
              <a:t>Mind: Memory</a:t>
            </a:r>
            <a:r>
              <a:rPr lang="en-US" dirty="0" smtClean="0">
                <a:solidFill>
                  <a:srgbClr val="604A7B"/>
                </a:solidFill>
              </a:rPr>
              <a:t/>
            </a:r>
            <a:br>
              <a:rPr lang="en-US" dirty="0" smtClean="0">
                <a:solidFill>
                  <a:srgbClr val="604A7B"/>
                </a:solidFill>
              </a:rPr>
            </a:br>
            <a:r>
              <a:rPr lang="en-US" sz="4000" dirty="0" smtClean="0">
                <a:solidFill>
                  <a:srgbClr val="604A7B"/>
                </a:solidFill>
              </a:rPr>
              <a:t/>
            </a:r>
            <a:br>
              <a:rPr lang="en-US" sz="4000" dirty="0" smtClean="0">
                <a:solidFill>
                  <a:srgbClr val="604A7B"/>
                </a:solidFill>
              </a:rPr>
            </a:br>
            <a:endParaRPr lang="en-US" sz="4000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4" name="Picture 23" descr="Macintosh HD:Users:Andrea:Desktop:HMS POM Geri 2018:mind noun_406783.pn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0" y="1184119"/>
            <a:ext cx="783590" cy="78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2921" r="5870" b="28307"/>
          <a:stretch/>
        </p:blipFill>
        <p:spPr>
          <a:xfrm>
            <a:off x="4432350" y="1967709"/>
            <a:ext cx="3663467" cy="35873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3409" y="251877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Helvetica Neue Light"/>
                <a:cs typeface="Helvetica Neue Light"/>
              </a:rPr>
              <a:t>Repeat Three Words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Helvetica Neue Light"/>
                <a:cs typeface="Helvetica Neue Light"/>
              </a:rPr>
              <a:t>Clock Draw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Helvetica Neue Light"/>
                <a:cs typeface="Helvetica Neue Light"/>
              </a:rPr>
              <a:t>Recall Three Words</a:t>
            </a:r>
          </a:p>
        </p:txBody>
      </p:sp>
    </p:spTree>
    <p:extLst>
      <p:ext uri="{BB962C8B-B14F-4D97-AF65-F5344CB8AC3E}">
        <p14:creationId xmlns:p14="http://schemas.microsoft.com/office/powerpoint/2010/main" val="418864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9938176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532240" y="4029609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Mobility: Chair Stand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Function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Feet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A Geriatrics Lens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on Caring for Older Adults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latin typeface="Helvetica Neue Light"/>
              <a:cs typeface="Helvetica Neue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688" y="1957976"/>
            <a:ext cx="5369579" cy="4918698"/>
          </a:xfrm>
          <a:prstGeom prst="rect">
            <a:avLst/>
          </a:prstGeom>
        </p:spPr>
      </p:pic>
      <p:pic>
        <p:nvPicPr>
          <p:cNvPr id="10" name="Picture 9" descr="Macintosh HD:Users:Andrea:Desktop:HMS POM Geri 2018:mobility noun_217034.png"/>
          <p:cNvPicPr/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134" y="1195132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20-04-13 at 11.16.12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21" y="2538324"/>
            <a:ext cx="7388908" cy="3369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0453" y="6596390"/>
            <a:ext cx="2933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CDC </a:t>
            </a:r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Steadi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 ; </a:t>
            </a:r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Ganz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 and </a:t>
            </a:r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latham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, NEJM 2020</a:t>
            </a:r>
            <a:endParaRPr lang="en-US" sz="1100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981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4-13 at 10.4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581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Telehealth: the new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1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1549347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32240" y="4029609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Mobility: Feet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Function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Feet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A Geriatrics Lens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on Caring for Older Adults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latin typeface="Helvetica Neue Light"/>
              <a:cs typeface="Helvetica Neue Light"/>
            </a:endParaRPr>
          </a:p>
        </p:txBody>
      </p:sp>
      <p:pic>
        <p:nvPicPr>
          <p:cNvPr id="21" name="Picture 20" descr="Macintosh HD:Users:Andrea:Desktop:HMS POM Geri 2018:mobility noun_217034.png"/>
          <p:cNvPicPr/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134" y="1195132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9225" y="1733622"/>
            <a:ext cx="4222572" cy="48627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01271" y="6596390"/>
            <a:ext cx="19427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Gawande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, New Yorker 2007</a:t>
            </a:r>
            <a:endParaRPr lang="en-US" sz="1100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240" y="203898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Instead, he spent much of the exam looking at her feet.</a:t>
            </a:r>
          </a:p>
          <a:p>
            <a:endParaRPr lang="en-US" sz="2000" dirty="0" smtClean="0">
              <a:latin typeface="Helvetica Neue Light"/>
              <a:cs typeface="Helvetica Neue Light"/>
            </a:endParaRPr>
          </a:p>
          <a:p>
            <a:r>
              <a:rPr lang="en-US" sz="2000" dirty="0" smtClean="0">
                <a:latin typeface="Helvetica Neue Light"/>
                <a:cs typeface="Helvetica Neue Light"/>
              </a:rPr>
              <a:t>“Is that really necessary?” </a:t>
            </a:r>
          </a:p>
          <a:p>
            <a:r>
              <a:rPr lang="en-US" sz="2000" dirty="0" smtClean="0">
                <a:latin typeface="Helvetica Neue Light"/>
                <a:cs typeface="Helvetica Neue Light"/>
              </a:rPr>
              <a:t>she asked, </a:t>
            </a:r>
          </a:p>
          <a:p>
            <a:r>
              <a:rPr lang="en-US" sz="2000" dirty="0" smtClean="0">
                <a:latin typeface="Helvetica Neue Light"/>
                <a:cs typeface="Helvetica Neue Light"/>
              </a:rPr>
              <a:t>when he instructed her to </a:t>
            </a:r>
          </a:p>
          <a:p>
            <a:r>
              <a:rPr lang="en-US" sz="2000" dirty="0" smtClean="0">
                <a:latin typeface="Helvetica Neue Light"/>
                <a:cs typeface="Helvetica Neue Light"/>
              </a:rPr>
              <a:t>take off her shoes and socks.</a:t>
            </a:r>
          </a:p>
          <a:p>
            <a:endParaRPr lang="en-US" sz="2000" dirty="0" smtClean="0">
              <a:latin typeface="Helvetica Neue Light"/>
              <a:cs typeface="Helvetica Neue Light"/>
            </a:endParaRPr>
          </a:p>
          <a:p>
            <a:r>
              <a:rPr lang="en-US" sz="2000" dirty="0" smtClean="0">
                <a:latin typeface="Helvetica Neue Light"/>
                <a:cs typeface="Helvetica Neue Light"/>
              </a:rPr>
              <a:t>“Yes,” he said. </a:t>
            </a:r>
          </a:p>
          <a:p>
            <a:endParaRPr lang="en-US" sz="2000" dirty="0">
              <a:latin typeface="Helvetica Neue Light"/>
              <a:cs typeface="Helvetica Neue Light"/>
            </a:endParaRPr>
          </a:p>
          <a:p>
            <a:r>
              <a:rPr lang="en-US" sz="2000" dirty="0" smtClean="0">
                <a:latin typeface="Helvetica Neue Light"/>
                <a:cs typeface="Helvetica Neue Light"/>
              </a:rPr>
              <a:t>After she’d left, he told me, </a:t>
            </a:r>
          </a:p>
          <a:p>
            <a:endParaRPr lang="en-US" sz="2000" dirty="0" smtClean="0">
              <a:latin typeface="Helvetica Neue Light"/>
              <a:cs typeface="Helvetica Neue Light"/>
            </a:endParaRPr>
          </a:p>
          <a:p>
            <a:r>
              <a:rPr lang="en-US" sz="2000" dirty="0" smtClean="0">
                <a:latin typeface="Helvetica Neue Light"/>
                <a:cs typeface="Helvetica Neue Light"/>
              </a:rPr>
              <a:t>“You must always </a:t>
            </a:r>
          </a:p>
          <a:p>
            <a:r>
              <a:rPr lang="en-US" sz="2000" dirty="0" smtClean="0">
                <a:latin typeface="Helvetica Neue Light"/>
                <a:cs typeface="Helvetica Neue Light"/>
              </a:rPr>
              <a:t>examine the feet.” </a:t>
            </a:r>
          </a:p>
        </p:txBody>
      </p:sp>
    </p:spTree>
    <p:extLst>
      <p:ext uri="{BB962C8B-B14F-4D97-AF65-F5344CB8AC3E}">
        <p14:creationId xmlns:p14="http://schemas.microsoft.com/office/powerpoint/2010/main" val="29696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0199736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32240" y="4029609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Mobility: Feet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Function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Feet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A Geriatrics Lens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on Caring for Older Adults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latin typeface="Helvetica Neue Light"/>
              <a:cs typeface="Helvetica Neue Light"/>
            </a:endParaRPr>
          </a:p>
        </p:txBody>
      </p:sp>
      <p:pic>
        <p:nvPicPr>
          <p:cNvPr id="21" name="Picture 20" descr="Macintosh HD:Users:Andrea:Desktop:HMS POM Geri 2018:mobility noun_217034.png"/>
          <p:cNvPicPr/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134" y="1195132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2584" y="1995232"/>
            <a:ext cx="6490224" cy="46391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55032" y="6596390"/>
            <a:ext cx="17889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Sherman, Geriatrics 2007</a:t>
            </a:r>
            <a:endParaRPr lang="en-US" sz="1100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217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4955997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32240" y="4029609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Mobility: Feet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Function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Feet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A Geriatrics Lens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on Caring for Older Adults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latin typeface="Helvetica Neue Light"/>
              <a:cs typeface="Helvetica Neue Light"/>
            </a:endParaRPr>
          </a:p>
        </p:txBody>
      </p:sp>
      <p:pic>
        <p:nvPicPr>
          <p:cNvPr id="21" name="Picture 20" descr="Macintosh HD:Users:Andrea:Desktop:HMS POM Geri 2018:mobility noun_217034.png"/>
          <p:cNvPicPr/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134" y="1195132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2203050"/>
            <a:ext cx="5684692" cy="43658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76203" y="6568893"/>
            <a:ext cx="4352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Helvetica Neue"/>
                <a:cs typeface="Helvetica Neue"/>
              </a:rPr>
              <a:t>Van Gogh 1886’; </a:t>
            </a:r>
            <a:r>
              <a:rPr lang="en-US" sz="1400" dirty="0" err="1" smtClean="0">
                <a:latin typeface="Helvetica Neue"/>
                <a:cs typeface="Helvetica Neue"/>
              </a:rPr>
              <a:t>Orkaby</a:t>
            </a:r>
            <a:r>
              <a:rPr lang="en-US" sz="1400" dirty="0" smtClean="0">
                <a:latin typeface="Helvetica Neue"/>
                <a:cs typeface="Helvetica Neue"/>
              </a:rPr>
              <a:t> &amp; Schwartz JAMA IM 2018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84693" y="2587499"/>
            <a:ext cx="4170595" cy="4388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Fall risk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Mobility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Support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Self care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Adherence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Health literacy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Caregiver burden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Executive function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Financial resources</a:t>
            </a:r>
          </a:p>
          <a:p>
            <a:pPr marL="742950" indent="-742950" algn="l">
              <a:buAutoNum type="arabicPeriod"/>
            </a:pPr>
            <a:endParaRPr lang="en-US" sz="3200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pPr marL="742950" indent="-742950" algn="l">
              <a:buAutoNum type="arabicPeriod"/>
            </a:pPr>
            <a:endParaRPr lang="en-US" sz="3200" dirty="0" smtClean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49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3536885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70264" y="6596390"/>
            <a:ext cx="49737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Growdon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 et al, AGS 2019; </a:t>
            </a:r>
            <a:r>
              <a:rPr lang="en-US" sz="1100" dirty="0" err="1" smtClean="0">
                <a:solidFill>
                  <a:srgbClr val="A6A6A6"/>
                </a:solidFill>
                <a:latin typeface="Helvetica Neue"/>
                <a:cs typeface="Helvetica Neue"/>
              </a:rPr>
              <a:t>Orkaby</a:t>
            </a:r>
            <a:r>
              <a:rPr lang="en-US" sz="1100" dirty="0" smtClean="0">
                <a:solidFill>
                  <a:srgbClr val="A6A6A6"/>
                </a:solidFill>
                <a:latin typeface="Helvetica Neue"/>
                <a:cs typeface="Helvetica Neue"/>
              </a:rPr>
              <a:t> &amp; Schwartz, JAMA Internal Medicine 2019</a:t>
            </a:r>
            <a:endParaRPr lang="en-US" sz="1100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32240" y="4029609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Mobility: Feet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Function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Feet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A Geriatrics Lens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on Caring for Older Adults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latin typeface="Helvetica Neue Light"/>
              <a:cs typeface="Helvetica Neue Light"/>
            </a:endParaRPr>
          </a:p>
        </p:txBody>
      </p:sp>
      <p:pic>
        <p:nvPicPr>
          <p:cNvPr id="21" name="Picture 20" descr="Macintosh HD:Users:Andrea:Desktop:HMS POM Geri 2018:mobility noun_217034.png"/>
          <p:cNvPicPr/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134" y="1195132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creen Shot 2019-11-27 at 12.53.18 A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/>
          <a:stretch/>
        </p:blipFill>
        <p:spPr>
          <a:xfrm>
            <a:off x="-245000" y="1901862"/>
            <a:ext cx="9872850" cy="47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3464430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836352" y="1933515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5F497A"/>
                </a:solidFill>
                <a:ea typeface="ＭＳ 明朝"/>
                <a:cs typeface="Calibri"/>
              </a:rPr>
              <a:t>Matters </a:t>
            </a:r>
            <a:r>
              <a:rPr lang="en-US" dirty="0" smtClean="0">
                <a:solidFill>
                  <a:srgbClr val="5F497A"/>
                </a:solidFill>
                <a:ea typeface="ＭＳ 明朝"/>
                <a:cs typeface="Calibri"/>
              </a:rPr>
              <a:t>Most</a:t>
            </a:r>
          </a:p>
          <a:p>
            <a:pPr algn="l"/>
            <a:endParaRPr lang="en-US" sz="4000" dirty="0">
              <a:solidFill>
                <a:srgbClr val="5F497A"/>
              </a:solidFill>
              <a:latin typeface="Helvetica Neue Light"/>
              <a:ea typeface="ＭＳ 明朝"/>
              <a:cs typeface="Calibri"/>
            </a:endParaRPr>
          </a:p>
          <a:p>
            <a:pPr algn="l"/>
            <a:endParaRPr lang="en-US" sz="4000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" name="Picture 8" descr="Macintosh HD:Users:Andrea:Desktop:HMS POM Geri 2018:matters noun_595261.png"/>
          <p:cNvPicPr/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331"/>
            <a:ext cx="826135" cy="82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80395" y="2113466"/>
            <a:ext cx="8822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Consider logistics for MOLSTS (scan, fax, mail)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During COVID, Mass. allows witnessed phone consents</a:t>
            </a:r>
          </a:p>
        </p:txBody>
      </p:sp>
      <p:pic>
        <p:nvPicPr>
          <p:cNvPr id="13" name="Picture 12" descr="Screen Shot 2015-05-18 at 9.36.37 PM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1144"/>
            <a:ext cx="9144000" cy="1483895"/>
          </a:xfrm>
          <a:prstGeom prst="rect">
            <a:avLst/>
          </a:prstGeom>
        </p:spPr>
      </p:pic>
      <p:pic>
        <p:nvPicPr>
          <p:cNvPr id="14" name="Picture 13" descr="Screen Shot 2015-05-18 at 9.36.37 PM.p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77"/>
          <a:stretch/>
        </p:blipFill>
        <p:spPr>
          <a:xfrm>
            <a:off x="0" y="4655039"/>
            <a:ext cx="9144000" cy="20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9709677"/>
              </p:ext>
            </p:extLst>
          </p:nvPr>
        </p:nvGraphicFramePr>
        <p:xfrm>
          <a:off x="653648" y="-1525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17267" y="80694"/>
            <a:ext cx="2175867" cy="870346"/>
            <a:chOff x="3918346" y="1596826"/>
            <a:chExt cx="2175867" cy="870346"/>
          </a:xfrm>
        </p:grpSpPr>
        <p:sp>
          <p:nvSpPr>
            <p:cNvPr id="16" name="Chevron 15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A/P</a:t>
              </a:r>
              <a:endParaRPr lang="en-US" sz="2800" kern="12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836352" y="1933515"/>
            <a:ext cx="8366760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5F497A"/>
                </a:solidFill>
                <a:ea typeface="ＭＳ 明朝"/>
                <a:cs typeface="Calibri"/>
              </a:rPr>
              <a:t>Matters </a:t>
            </a:r>
            <a:r>
              <a:rPr lang="en-US" dirty="0" smtClean="0">
                <a:solidFill>
                  <a:srgbClr val="5F497A"/>
                </a:solidFill>
                <a:ea typeface="ＭＳ 明朝"/>
                <a:cs typeface="Calibri"/>
              </a:rPr>
              <a:t>Most</a:t>
            </a:r>
          </a:p>
          <a:p>
            <a:pPr algn="l"/>
            <a:endParaRPr lang="en-US" sz="4000" dirty="0">
              <a:solidFill>
                <a:srgbClr val="5F497A"/>
              </a:solidFill>
              <a:latin typeface="Helvetica Neue Light"/>
              <a:ea typeface="ＭＳ 明朝"/>
              <a:cs typeface="Calibri"/>
            </a:endParaRPr>
          </a:p>
          <a:p>
            <a:pPr algn="l"/>
            <a:endParaRPr lang="en-US" sz="4000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" name="Picture 8" descr="Macintosh HD:Users:Andrea:Desktop:HMS POM Geri 2018:matters noun_595261.png"/>
          <p:cNvPicPr/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331"/>
            <a:ext cx="826135" cy="82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80395" y="2113466"/>
            <a:ext cx="8822717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Caregiver support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Patient instructions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Interprofessional collaboration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Handouts/Information/Education</a:t>
            </a:r>
          </a:p>
          <a:p>
            <a:pPr lvl="1"/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Any questions?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Let the patient end the call first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5992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209619"/>
              </p:ext>
            </p:extLst>
          </p:nvPr>
        </p:nvGraphicFramePr>
        <p:xfrm>
          <a:off x="177064" y="109143"/>
          <a:ext cx="8836204" cy="659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102"/>
                <a:gridCol w="4418102"/>
              </a:tblGrid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In</a:t>
                      </a:r>
                      <a:r>
                        <a:rPr lang="en-US" sz="2800" b="1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person</a:t>
                      </a:r>
                      <a:endParaRPr lang="en-US" sz="2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Tele-visit</a:t>
                      </a:r>
                      <a:endParaRPr lang="en-US" sz="2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Introduction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ＭＳ 明朝"/>
                          <a:cs typeface="Calibri"/>
                        </a:rPr>
                        <a:t>Orient patient to video visit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ＭＳ 明朝"/>
                          <a:cs typeface="Calibri"/>
                        </a:rPr>
                        <a:t>Establish emergency contact information</a:t>
                      </a:r>
                    </a:p>
                  </a:txBody>
                  <a:tcPr marL="68580" marR="68580" marT="0" marB="0"/>
                </a:tc>
              </a:tr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Make eye contact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Look directly at the camera, not necessarily at the patient’s picture on the screen</a:t>
                      </a:r>
                    </a:p>
                  </a:txBody>
                  <a:tcPr marL="68580" marR="68580" marT="0" marB="0"/>
                </a:tc>
              </a:tr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ＭＳ 明朝"/>
                          <a:cs typeface="Calibri"/>
                        </a:rPr>
                        <a:t>Speak loudly and clearly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Ensure microphone quality, consider using a headset for patient or clinician</a:t>
                      </a:r>
                    </a:p>
                  </a:txBody>
                  <a:tcPr marL="68580" marR="68580" marT="0" marB="0"/>
                </a:tc>
              </a:tr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Establish clear goals for the visit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Establish clear goals for the </a:t>
                      </a:r>
                      <a:r>
                        <a:rPr lang="en-US" sz="1800" b="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televisit</a:t>
                      </a: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, including determination of </a:t>
                      </a:r>
                      <a:r>
                        <a:rPr lang="en-US" sz="1800" b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whether in</a:t>
                      </a: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-person follow up visit is necessary</a:t>
                      </a:r>
                    </a:p>
                  </a:txBody>
                  <a:tcPr marL="68580" marR="68580" marT="0" marB="0"/>
                </a:tc>
              </a:tr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Visit that includes caregivers and family members in exam room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Include even more caregivers and family members virtually </a:t>
                      </a:r>
                    </a:p>
                  </a:txBody>
                  <a:tcPr marL="68580" marR="68580" marT="0" marB="0"/>
                </a:tc>
              </a:tr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ＭＳ 明朝"/>
                          <a:cs typeface="Calibri"/>
                        </a:rPr>
                        <a:t>“Brown Bag” medication review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Patient holds medication bottles, pillbox or list up to screen</a:t>
                      </a:r>
                    </a:p>
                  </a:txBody>
                  <a:tcPr marL="68580" marR="68580" marT="0" marB="0"/>
                </a:tc>
              </a:tr>
              <a:tr h="8653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Perform observation, percussion, palpation, auscultation, and focused maneuvers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on </a:t>
                      </a: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patient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Observe patient and their environment, engage patient or caregivers to assist with exam maneuvers such as the chair stand for mobility assessment</a:t>
                      </a:r>
                    </a:p>
                  </a:txBody>
                  <a:tcPr marL="68580" marR="68580" marT="0" marB="0"/>
                </a:tc>
              </a:tr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Education, instructions, paperwork printed for patient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/>
                          <a:ea typeface="ＭＳ 明朝"/>
                          <a:cs typeface="Calibri"/>
                        </a:rPr>
                        <a:t>Education, instructions, paperwork mailed or sent via secure message</a:t>
                      </a:r>
                    </a:p>
                  </a:txBody>
                  <a:tcPr marL="68580" marR="68580" marT="0" marB="0"/>
                </a:tc>
              </a:tr>
              <a:tr h="584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Clinician leaves the room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Patient ends call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63560" y="6596390"/>
            <a:ext cx="3480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Helvetica Neue"/>
                <a:cs typeface="Helvetica Neue"/>
              </a:rPr>
              <a:t>Sarah </a:t>
            </a:r>
            <a:r>
              <a:rPr lang="en-US" sz="1200" dirty="0" err="1" smtClean="0">
                <a:latin typeface="Helvetica Neue"/>
                <a:cs typeface="Helvetica Neue"/>
              </a:rPr>
              <a:t>Oronato</a:t>
            </a:r>
            <a:r>
              <a:rPr lang="en-US" sz="1200" dirty="0" smtClean="0">
                <a:latin typeface="Helvetica Neue"/>
                <a:cs typeface="Helvetica Neue"/>
              </a:rPr>
              <a:t>, </a:t>
            </a:r>
            <a:r>
              <a:rPr lang="en-US" sz="1200" dirty="0" err="1" smtClean="0">
                <a:latin typeface="Helvetica Neue"/>
                <a:cs typeface="Helvetica Neue"/>
              </a:rPr>
              <a:t>Ashwini</a:t>
            </a:r>
            <a:r>
              <a:rPr lang="en-US" sz="1200" dirty="0" smtClean="0">
                <a:latin typeface="Helvetica Neue"/>
                <a:cs typeface="Helvetica Neue"/>
              </a:rPr>
              <a:t> Joshi, Andrea Schwartz</a:t>
            </a:r>
            <a:endParaRPr lang="en-US" sz="1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692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130" y="0"/>
            <a:ext cx="2324837" cy="87235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132137"/>
              </p:ext>
            </p:extLst>
          </p:nvPr>
        </p:nvGraphicFramePr>
        <p:xfrm>
          <a:off x="2424113" y="1509713"/>
          <a:ext cx="7185025" cy="456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4" imgW="8356600" imgH="5308600" progId="Word.Document.12">
                  <p:embed/>
                </p:oleObj>
              </mc:Choice>
              <mc:Fallback>
                <p:oleObj name="Document" r:id="rId4" imgW="8356600" imgH="530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4113" y="1509713"/>
                        <a:ext cx="7185025" cy="456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4340" y="6608104"/>
            <a:ext cx="6897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Tinetti, Molnar &amp; Huang, JAGS 2017; Mate et al, HealthCare </a:t>
            </a:r>
            <a:r>
              <a:rPr lang="en-US" sz="1100" dirty="0" smtClean="0"/>
              <a:t>2017; icons </a:t>
            </a:r>
            <a:r>
              <a:rPr lang="en-US" sz="1100" dirty="0"/>
              <a:t>from </a:t>
            </a:r>
            <a:r>
              <a:rPr lang="en-US" sz="1100" dirty="0" err="1"/>
              <a:t>thenounproject</a:t>
            </a:r>
            <a:r>
              <a:rPr lang="en-US" sz="1100" dirty="0"/>
              <a:t>; design by A. Schwartz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62914" y="692654"/>
            <a:ext cx="5142053" cy="625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/>
              <a:t>The 4Ms</a:t>
            </a:r>
            <a:r>
              <a:rPr lang="en-US" u="sng" dirty="0" smtClean="0">
                <a:solidFill>
                  <a:srgbClr val="604A7B"/>
                </a:solidFill>
              </a:rPr>
              <a:t/>
            </a:r>
            <a:br>
              <a:rPr lang="en-US" u="sng" dirty="0" smtClean="0">
                <a:solidFill>
                  <a:srgbClr val="604A7B"/>
                </a:solidFill>
              </a:rPr>
            </a:br>
            <a:r>
              <a:rPr lang="en-US" sz="4000" u="sng" dirty="0" smtClean="0">
                <a:solidFill>
                  <a:srgbClr val="604A7B"/>
                </a:solidFill>
              </a:rPr>
              <a:t/>
            </a:r>
            <a:br>
              <a:rPr lang="en-US" sz="4000" u="sng" dirty="0" smtClean="0">
                <a:solidFill>
                  <a:srgbClr val="604A7B"/>
                </a:solidFill>
              </a:rPr>
            </a:br>
            <a:endParaRPr lang="en-US" sz="4000" u="sng" dirty="0">
              <a:solidFill>
                <a:srgbClr val="604A7B"/>
              </a:solidFill>
              <a:latin typeface="Helvetica Neue Light"/>
              <a:cs typeface="Helvetica Neue Light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111651" y="6388351"/>
            <a:ext cx="7047249" cy="245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Image: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womenshealth.va.gov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601894" y="634914"/>
            <a:ext cx="3297007" cy="6223086"/>
            <a:chOff x="-444708" y="0"/>
            <a:chExt cx="3513119" cy="6858000"/>
          </a:xfrm>
        </p:grpSpPr>
        <p:pic>
          <p:nvPicPr>
            <p:cNvPr id="35" name="Picture 34" descr="Screen Shot 2019-09-25 at 6.53.45 PM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147" y="0"/>
              <a:ext cx="2923264" cy="6858000"/>
            </a:xfrm>
            <a:prstGeom prst="rect">
              <a:avLst/>
            </a:prstGeom>
          </p:spPr>
        </p:pic>
        <p:sp>
          <p:nvSpPr>
            <p:cNvPr id="37" name="Right Triangle 36"/>
            <p:cNvSpPr/>
            <p:nvPr/>
          </p:nvSpPr>
          <p:spPr>
            <a:xfrm rot="3641212">
              <a:off x="-100917" y="139845"/>
              <a:ext cx="1434419" cy="21220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36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881" y="3626507"/>
            <a:ext cx="9098964" cy="1690724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alibri"/>
                <a:cs typeface="Calibri"/>
              </a:rPr>
              <a:t>a</a:t>
            </a:r>
            <a:r>
              <a:rPr lang="en-US" sz="2800" dirty="0" err="1" smtClean="0">
                <a:latin typeface="Calibri"/>
                <a:cs typeface="Calibri"/>
              </a:rPr>
              <a:t>ndrea.schwartz@va.gov</a:t>
            </a:r>
            <a:endParaRPr lang="en-US" sz="2700" dirty="0">
              <a:latin typeface="Calibri"/>
              <a:cs typeface="Calibri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-164353" y="5317231"/>
            <a:ext cx="9320448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Andrea Wershof Schwartz, MD MPH</a:t>
            </a:r>
          </a:p>
          <a:p>
            <a:r>
              <a:rPr lang="en-US" sz="2000" dirty="0">
                <a:latin typeface="Calibri"/>
                <a:cs typeface="Calibri"/>
              </a:rPr>
              <a:t>VA Boston Division of Geriatrics &amp; Palliative </a:t>
            </a:r>
            <a:r>
              <a:rPr lang="en-US" sz="2000" dirty="0" smtClean="0">
                <a:latin typeface="Calibri"/>
                <a:cs typeface="Calibri"/>
              </a:rPr>
              <a:t>Care</a:t>
            </a:r>
          </a:p>
          <a:p>
            <a:r>
              <a:rPr lang="en-US" sz="2000" dirty="0" smtClean="0">
                <a:latin typeface="Calibri"/>
                <a:cs typeface="Calibri"/>
              </a:rPr>
              <a:t>Assistant Professor of Medicine, Harvard Medical School</a:t>
            </a:r>
          </a:p>
          <a:p>
            <a:r>
              <a:rPr lang="en-US" sz="2000" dirty="0" smtClean="0">
                <a:latin typeface="Calibri"/>
                <a:cs typeface="Calibri"/>
              </a:rPr>
              <a:t>New England GRECC/Geriatrics Research, Education and Clinical Center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881" y="1905176"/>
            <a:ext cx="918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latin typeface="Calibri"/>
              <a:cs typeface="Calibri"/>
            </a:endParaRPr>
          </a:p>
          <a:p>
            <a:pPr algn="ctr"/>
            <a:r>
              <a:rPr lang="en-US" sz="4000" dirty="0" smtClean="0">
                <a:latin typeface="Calibri"/>
                <a:cs typeface="Calibri"/>
              </a:rPr>
              <a:t>The 4Ms in Telehealth visits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3" name="Picture 2" descr="Screen Shot 2020-04-13 at 10.3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79" y="392153"/>
            <a:ext cx="457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0-04-13 at 10.40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43" y="1281369"/>
            <a:ext cx="5544303" cy="557663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4Ms in Telehealth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9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4" y="1417638"/>
            <a:ext cx="5727394" cy="4410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5040" y="6478809"/>
            <a:ext cx="5018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Image source</a:t>
            </a:r>
            <a:r>
              <a:rPr lang="en-US" dirty="0" smtClean="0"/>
              <a:t>: The </a:t>
            </a:r>
            <a:r>
              <a:rPr lang="en-US" dirty="0" err="1" smtClean="0"/>
              <a:t>Jetsons</a:t>
            </a:r>
            <a:r>
              <a:rPr lang="en-US" dirty="0" smtClean="0"/>
              <a:t>, 1962 via </a:t>
            </a:r>
            <a:r>
              <a:rPr lang="en-US" dirty="0" err="1" smtClean="0"/>
              <a:t>ottawaheart.ca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21007" y="1417638"/>
            <a:ext cx="326072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Clinic</a:t>
            </a:r>
          </a:p>
          <a:p>
            <a:pPr lvl="1"/>
            <a:r>
              <a:rPr lang="en-US" dirty="0" smtClean="0"/>
              <a:t>Home </a:t>
            </a:r>
          </a:p>
          <a:p>
            <a:pPr lvl="1"/>
            <a:r>
              <a:rPr lang="en-US" dirty="0" smtClean="0"/>
              <a:t>Ambulance</a:t>
            </a:r>
          </a:p>
          <a:p>
            <a:pPr lvl="1"/>
            <a:r>
              <a:rPr lang="en-US" dirty="0" smtClean="0"/>
              <a:t>Nursing home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Patient Population</a:t>
            </a:r>
          </a:p>
          <a:p>
            <a:pPr lvl="1"/>
            <a:r>
              <a:rPr lang="en-US" dirty="0" smtClean="0"/>
              <a:t>Primary Care</a:t>
            </a:r>
          </a:p>
          <a:p>
            <a:pPr lvl="1"/>
            <a:r>
              <a:rPr lang="en-US" dirty="0" smtClean="0"/>
              <a:t>Specialty Care</a:t>
            </a:r>
          </a:p>
          <a:p>
            <a:pPr lvl="1"/>
            <a:r>
              <a:rPr lang="en-US" dirty="0"/>
              <a:t>Mental </a:t>
            </a:r>
            <a:r>
              <a:rPr lang="en-US" dirty="0" smtClean="0"/>
              <a:t>Health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Synchronous Live Video Telehealth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4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9799" y="6489114"/>
            <a:ext cx="5184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Image source: </a:t>
            </a:r>
            <a:r>
              <a:rPr lang="en-US" dirty="0" err="1" smtClean="0"/>
              <a:t>Telehealth.va.gov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44" y="1690689"/>
            <a:ext cx="6808135" cy="4540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Synchronous Live Video Telehealth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1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Synchronous Live Video Telehealth</a:t>
            </a:r>
            <a:endParaRPr lang="en-US" dirty="0"/>
          </a:p>
        </p:txBody>
      </p:sp>
      <p:pic>
        <p:nvPicPr>
          <p:cNvPr id="4" name="Picture 3" descr="Screen Shot 2019-03-04 at 10.5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39" y="2200639"/>
            <a:ext cx="6362700" cy="3213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9799" y="6489114"/>
            <a:ext cx="5184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Image source: </a:t>
            </a:r>
            <a:r>
              <a:rPr lang="en-US" dirty="0" err="1" smtClean="0"/>
              <a:t>Telehealth.va.gov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2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un_Online Doctor_15562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557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374" y="2146271"/>
            <a:ext cx="2430157" cy="2437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85149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Image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Online Doctor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IconTrack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Licensed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to Andrea Schwartz via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thenounproject.com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VA Health from https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mobile.va.gov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/app/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-video-connect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5742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Clinical setting to </a:t>
            </a:r>
            <a:r>
              <a:rPr lang="en-US" sz="2800" dirty="0"/>
              <a:t>clinical setting        </a:t>
            </a:r>
            <a:r>
              <a:rPr lang="en-US" sz="2800" dirty="0" smtClean="0"/>
              <a:t> </a:t>
            </a:r>
            <a:r>
              <a:rPr lang="en-US" sz="2800" dirty="0"/>
              <a:t>Clinician to Patient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Synchronous Live Video Telehealth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5900" y="1417638"/>
            <a:ext cx="3728100" cy="728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 to 2020, </a:t>
            </a:r>
            <a:br>
              <a:rPr lang="en-US" dirty="0" smtClean="0"/>
            </a:br>
            <a:r>
              <a:rPr lang="en-US" dirty="0" smtClean="0"/>
              <a:t>had you practiced </a:t>
            </a:r>
            <a:r>
              <a:rPr lang="en-US" dirty="0" err="1" smtClean="0"/>
              <a:t>Telehealth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Yes/No/Not sure</a:t>
            </a:r>
          </a:p>
          <a:p>
            <a:r>
              <a:rPr lang="en-US" dirty="0" smtClean="0"/>
              <a:t>If so, what setting?</a:t>
            </a:r>
          </a:p>
          <a:p>
            <a:r>
              <a:rPr lang="en-US" dirty="0" smtClean="0"/>
              <a:t>Since 2020?</a:t>
            </a:r>
          </a:p>
          <a:p>
            <a:r>
              <a:rPr lang="en-US" dirty="0" smtClean="0"/>
              <a:t>What are some challenges in </a:t>
            </a:r>
            <a:r>
              <a:rPr lang="en-US" dirty="0" err="1" smtClean="0"/>
              <a:t>Telehealth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noun_help_26910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1" y="5474664"/>
            <a:ext cx="1302998" cy="1302998"/>
          </a:xfrm>
          <a:prstGeom prst="rect">
            <a:avLst/>
          </a:prstGeom>
        </p:spPr>
      </p:pic>
      <p:pic>
        <p:nvPicPr>
          <p:cNvPr id="6" name="Picture 5" descr="noun_medical video visits_221887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90" y="2949861"/>
            <a:ext cx="5090694" cy="50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1600</Words>
  <Application>Microsoft Macintosh PowerPoint</Application>
  <PresentationFormat>On-screen Show (4:3)</PresentationFormat>
  <Paragraphs>422</Paragraphs>
  <Slides>38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Document</vt:lpstr>
      <vt:lpstr>April 14, 2020</vt:lpstr>
      <vt:lpstr>PowerPoint Presentation</vt:lpstr>
      <vt:lpstr>Telehealth: the new normal</vt:lpstr>
      <vt:lpstr>PowerPoint Presentation</vt:lpstr>
      <vt:lpstr>Synchronous Live Video Telehealth</vt:lpstr>
      <vt:lpstr>Synchronous Live Video Telehealth</vt:lpstr>
      <vt:lpstr>Synchronous Live Video Telehealth</vt:lpstr>
      <vt:lpstr>Synchronous Live Video Telehealth</vt:lpstr>
      <vt:lpstr>Prior to 2020,  had you practiced Telehealth?</vt:lpstr>
      <vt:lpstr>Clinician Training in Telehealth</vt:lpstr>
      <vt:lpstr>Televisit Tips using the 4Ms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andrea.schwartz@va.gov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Learning</dc:title>
  <dc:creator>Andrea Schwartz</dc:creator>
  <cp:lastModifiedBy>Andrea Schwartz</cp:lastModifiedBy>
  <cp:revision>409</cp:revision>
  <cp:lastPrinted>2020-04-17T04:15:53Z</cp:lastPrinted>
  <dcterms:created xsi:type="dcterms:W3CDTF">2017-11-28T04:43:36Z</dcterms:created>
  <dcterms:modified xsi:type="dcterms:W3CDTF">2020-04-17T04:15:54Z</dcterms:modified>
</cp:coreProperties>
</file>